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71" r:id="rId4"/>
    <p:sldMasterId id="2147493500" r:id="rId5"/>
    <p:sldMasterId id="2147493507" r:id="rId6"/>
    <p:sldMasterId id="2147493483" r:id="rId7"/>
    <p:sldMasterId id="2147493498" r:id="rId8"/>
  </p:sldMasterIdLst>
  <p:notesMasterIdLst>
    <p:notesMasterId r:id="rId22"/>
  </p:notesMasterIdLst>
  <p:handoutMasterIdLst>
    <p:handoutMasterId r:id="rId23"/>
  </p:handoutMasterIdLst>
  <p:sldIdLst>
    <p:sldId id="286" r:id="rId9"/>
    <p:sldId id="1032" r:id="rId10"/>
    <p:sldId id="1223" r:id="rId11"/>
    <p:sldId id="1224" r:id="rId12"/>
    <p:sldId id="1220" r:id="rId13"/>
    <p:sldId id="1225" r:id="rId14"/>
    <p:sldId id="1222" r:id="rId15"/>
    <p:sldId id="1228" r:id="rId16"/>
    <p:sldId id="1231" r:id="rId17"/>
    <p:sldId id="1226" r:id="rId18"/>
    <p:sldId id="1229" r:id="rId19"/>
    <p:sldId id="1230" r:id="rId20"/>
    <p:sldId id="1218"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 Brunner" initials="NB" lastIdx="17" clrIdx="0">
    <p:extLst>
      <p:ext uri="{19B8F6BF-5375-455C-9EA6-DF929625EA0E}">
        <p15:presenceInfo xmlns:p15="http://schemas.microsoft.com/office/powerpoint/2012/main" userId="S::nbrunner@altruistahealth.com::37f859c9-17db-4c43-83a1-bac5ab866dd6" providerId="AD"/>
      </p:ext>
    </p:extLst>
  </p:cmAuthor>
  <p:cmAuthor id="2" name="Lori Taylor" initials="LT" lastIdx="3" clrIdx="1">
    <p:extLst>
      <p:ext uri="{19B8F6BF-5375-455C-9EA6-DF929625EA0E}">
        <p15:presenceInfo xmlns:p15="http://schemas.microsoft.com/office/powerpoint/2012/main" userId="S::ltaylor@altruistahealth.com::99fd98fe-f434-46e2-ab24-1657d2aba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A"/>
    <a:srgbClr val="8FDEF1"/>
    <a:srgbClr val="DB8A06"/>
    <a:srgbClr val="000000"/>
    <a:srgbClr val="1C264A"/>
    <a:srgbClr val="33BD84"/>
    <a:srgbClr val="57C9E8"/>
    <a:srgbClr val="FFC52C"/>
    <a:srgbClr val="390600"/>
    <a:srgbClr val="00AD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025260-86AD-43AA-AEEC-AAB539FAD146}" v="313" dt="2021-02-18T19:11:47.4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64447" autoAdjust="0"/>
  </p:normalViewPr>
  <p:slideViewPr>
    <p:cSldViewPr snapToGrid="0" snapToObjects="1">
      <p:cViewPr varScale="1">
        <p:scale>
          <a:sx n="68" d="100"/>
          <a:sy n="68" d="100"/>
        </p:scale>
        <p:origin x="1771" y="62"/>
      </p:cViewPr>
      <p:guideLst>
        <p:guide orient="horz" pos="1620"/>
        <p:guide pos="2880"/>
      </p:guideLst>
    </p:cSldViewPr>
  </p:slideViewPr>
  <p:notesTextViewPr>
    <p:cViewPr>
      <p:scale>
        <a:sx n="3" d="2"/>
        <a:sy n="3" d="2"/>
      </p:scale>
      <p:origin x="0" y="-629"/>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Taylor" userId="99fd98fe-f434-46e2-ab24-1657d2aba160" providerId="ADAL" clId="{C0025260-86AD-43AA-AEEC-AAB539FAD146}"/>
    <pc:docChg chg="undo custSel addSld modSld">
      <pc:chgData name="Lori Taylor" userId="99fd98fe-f434-46e2-ab24-1657d2aba160" providerId="ADAL" clId="{C0025260-86AD-43AA-AEEC-AAB539FAD146}" dt="2021-02-18T19:11:49.175" v="850" actId="2"/>
      <pc:docMkLst>
        <pc:docMk/>
      </pc:docMkLst>
      <pc:sldChg chg="modNotesTx">
        <pc:chgData name="Lori Taylor" userId="99fd98fe-f434-46e2-ab24-1657d2aba160" providerId="ADAL" clId="{C0025260-86AD-43AA-AEEC-AAB539FAD146}" dt="2021-02-18T19:11:49.175" v="850" actId="2"/>
        <pc:sldMkLst>
          <pc:docMk/>
          <pc:sldMk cId="2882923407" sldId="1220"/>
        </pc:sldMkLst>
      </pc:sldChg>
      <pc:sldChg chg="modNotesTx">
        <pc:chgData name="Lori Taylor" userId="99fd98fe-f434-46e2-ab24-1657d2aba160" providerId="ADAL" clId="{C0025260-86AD-43AA-AEEC-AAB539FAD146}" dt="2021-02-18T19:11:16.161" v="848" actId="6549"/>
        <pc:sldMkLst>
          <pc:docMk/>
          <pc:sldMk cId="1810144632" sldId="1222"/>
        </pc:sldMkLst>
      </pc:sldChg>
      <pc:sldChg chg="modSp mod">
        <pc:chgData name="Lori Taylor" userId="99fd98fe-f434-46e2-ab24-1657d2aba160" providerId="ADAL" clId="{C0025260-86AD-43AA-AEEC-AAB539FAD146}" dt="2021-02-18T19:11:44.087" v="849" actId="2"/>
        <pc:sldMkLst>
          <pc:docMk/>
          <pc:sldMk cId="1800247001" sldId="1226"/>
        </pc:sldMkLst>
        <pc:spChg chg="mod">
          <ac:chgData name="Lori Taylor" userId="99fd98fe-f434-46e2-ab24-1657d2aba160" providerId="ADAL" clId="{C0025260-86AD-43AA-AEEC-AAB539FAD146}" dt="2021-02-18T19:11:44.087" v="849" actId="2"/>
          <ac:spMkLst>
            <pc:docMk/>
            <pc:sldMk cId="1800247001" sldId="1226"/>
            <ac:spMk id="3" creationId="{4EEFBF66-36AD-4D75-9B87-A52C787FA9CA}"/>
          </ac:spMkLst>
        </pc:spChg>
      </pc:sldChg>
      <pc:sldChg chg="addSp delSp modSp new mod modNotesTx">
        <pc:chgData name="Lori Taylor" userId="99fd98fe-f434-46e2-ab24-1657d2aba160" providerId="ADAL" clId="{C0025260-86AD-43AA-AEEC-AAB539FAD146}" dt="2021-02-18T19:10:22.103" v="696" actId="12"/>
        <pc:sldMkLst>
          <pc:docMk/>
          <pc:sldMk cId="2720755446" sldId="1231"/>
        </pc:sldMkLst>
        <pc:spChg chg="mod">
          <ac:chgData name="Lori Taylor" userId="99fd98fe-f434-46e2-ab24-1657d2aba160" providerId="ADAL" clId="{C0025260-86AD-43AA-AEEC-AAB539FAD146}" dt="2021-02-18T19:07:06.582" v="583" actId="6549"/>
          <ac:spMkLst>
            <pc:docMk/>
            <pc:sldMk cId="2720755446" sldId="1231"/>
            <ac:spMk id="2" creationId="{FDD5091E-0E8E-4878-9C34-4753F1A17753}"/>
          </ac:spMkLst>
        </pc:spChg>
        <pc:spChg chg="add del mod">
          <ac:chgData name="Lori Taylor" userId="99fd98fe-f434-46e2-ab24-1657d2aba160" providerId="ADAL" clId="{C0025260-86AD-43AA-AEEC-AAB539FAD146}" dt="2021-02-18T18:21:27.349" v="321" actId="478"/>
          <ac:spMkLst>
            <pc:docMk/>
            <pc:sldMk cId="2720755446" sldId="1231"/>
            <ac:spMk id="11" creationId="{9655B3F9-9FC5-40A7-A91D-515296244438}"/>
          </ac:spMkLst>
        </pc:spChg>
        <pc:spChg chg="add mod">
          <ac:chgData name="Lori Taylor" userId="99fd98fe-f434-46e2-ab24-1657d2aba160" providerId="ADAL" clId="{C0025260-86AD-43AA-AEEC-AAB539FAD146}" dt="2021-02-18T19:09:06.559" v="683" actId="1038"/>
          <ac:spMkLst>
            <pc:docMk/>
            <pc:sldMk cId="2720755446" sldId="1231"/>
            <ac:spMk id="13" creationId="{9F88ACA0-41D6-4578-9790-7F833E31EFC4}"/>
          </ac:spMkLst>
        </pc:spChg>
        <pc:spChg chg="add mod">
          <ac:chgData name="Lori Taylor" userId="99fd98fe-f434-46e2-ab24-1657d2aba160" providerId="ADAL" clId="{C0025260-86AD-43AA-AEEC-AAB539FAD146}" dt="2021-02-18T19:09:14.131" v="686" actId="1036"/>
          <ac:spMkLst>
            <pc:docMk/>
            <pc:sldMk cId="2720755446" sldId="1231"/>
            <ac:spMk id="14" creationId="{CEBDE153-2EBB-42B0-A75D-79614390347B}"/>
          </ac:spMkLst>
        </pc:spChg>
        <pc:spChg chg="add mod">
          <ac:chgData name="Lori Taylor" userId="99fd98fe-f434-46e2-ab24-1657d2aba160" providerId="ADAL" clId="{C0025260-86AD-43AA-AEEC-AAB539FAD146}" dt="2021-02-18T19:08:28.337" v="671" actId="404"/>
          <ac:spMkLst>
            <pc:docMk/>
            <pc:sldMk cId="2720755446" sldId="1231"/>
            <ac:spMk id="15" creationId="{066CC82B-F52D-4D54-9A8F-4A3C59AD2F32}"/>
          </ac:spMkLst>
        </pc:spChg>
        <pc:spChg chg="add mod">
          <ac:chgData name="Lori Taylor" userId="99fd98fe-f434-46e2-ab24-1657d2aba160" providerId="ADAL" clId="{C0025260-86AD-43AA-AEEC-AAB539FAD146}" dt="2021-02-18T19:08:40.769" v="678" actId="20577"/>
          <ac:spMkLst>
            <pc:docMk/>
            <pc:sldMk cId="2720755446" sldId="1231"/>
            <ac:spMk id="16" creationId="{A5462B64-B02B-45B6-B89C-0A09A2B1D663}"/>
          </ac:spMkLst>
        </pc:spChg>
        <pc:graphicFrameChg chg="add mod">
          <ac:chgData name="Lori Taylor" userId="99fd98fe-f434-46e2-ab24-1657d2aba160" providerId="ADAL" clId="{C0025260-86AD-43AA-AEEC-AAB539FAD146}" dt="2021-02-18T19:07:39.760" v="613" actId="403"/>
          <ac:graphicFrameMkLst>
            <pc:docMk/>
            <pc:sldMk cId="2720755446" sldId="1231"/>
            <ac:graphicFrameMk id="4" creationId="{2E0FFE83-61D9-4007-B349-A18285B5D207}"/>
          </ac:graphicFrameMkLst>
        </pc:graphicFrameChg>
        <pc:graphicFrameChg chg="add mod modGraphic">
          <ac:chgData name="Lori Taylor" userId="99fd98fe-f434-46e2-ab24-1657d2aba160" providerId="ADAL" clId="{C0025260-86AD-43AA-AEEC-AAB539FAD146}" dt="2021-02-18T19:09:31.672" v="688" actId="14100"/>
          <ac:graphicFrameMkLst>
            <pc:docMk/>
            <pc:sldMk cId="2720755446" sldId="1231"/>
            <ac:graphicFrameMk id="12" creationId="{6EC93E8E-ED2E-4CA7-91E2-A288D09123F5}"/>
          </ac:graphicFrameMkLst>
        </pc:graphicFrameChg>
        <pc:cxnChg chg="add del mod">
          <ac:chgData name="Lori Taylor" userId="99fd98fe-f434-46e2-ab24-1657d2aba160" providerId="ADAL" clId="{C0025260-86AD-43AA-AEEC-AAB539FAD146}" dt="2021-02-18T18:22:52.221" v="383" actId="478"/>
          <ac:cxnSpMkLst>
            <pc:docMk/>
            <pc:sldMk cId="2720755446" sldId="1231"/>
            <ac:cxnSpMk id="6" creationId="{242C9B3B-719A-4126-AF66-7E31D01A6512}"/>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77E235-EBB3-4E44-9E1D-AE1148EE4435}" type="doc">
      <dgm:prSet loTypeId="urn:microsoft.com/office/officeart/2005/8/layout/arrow2" loCatId="process" qsTypeId="urn:microsoft.com/office/officeart/2005/8/quickstyle/simple1" qsCatId="simple" csTypeId="urn:microsoft.com/office/officeart/2005/8/colors/accent1_2" csCatId="accent1" phldr="1"/>
      <dgm:spPr/>
    </dgm:pt>
    <dgm:pt modelId="{B54EE81E-FEEF-4E86-B8A7-1C0CE216DF4A}">
      <dgm:prSet phldrT="[Text]" custT="1"/>
      <dgm:spPr/>
      <dgm:t>
        <a:bodyPr/>
        <a:lstStyle/>
        <a:p>
          <a:r>
            <a:rPr lang="en-US" sz="1400" dirty="0"/>
            <a:t>Community Resource Directories</a:t>
          </a:r>
        </a:p>
      </dgm:t>
    </dgm:pt>
    <dgm:pt modelId="{4F00AE29-E19C-416E-AA65-0B4435097A2D}" type="parTrans" cxnId="{BF690AC7-AB36-45E2-BBF9-D8859EA17E66}">
      <dgm:prSet/>
      <dgm:spPr/>
      <dgm:t>
        <a:bodyPr/>
        <a:lstStyle/>
        <a:p>
          <a:endParaRPr lang="en-US" sz="2000"/>
        </a:p>
      </dgm:t>
    </dgm:pt>
    <dgm:pt modelId="{53C1EA48-A935-4B9B-88CB-A6960AA3871F}" type="sibTrans" cxnId="{BF690AC7-AB36-45E2-BBF9-D8859EA17E66}">
      <dgm:prSet/>
      <dgm:spPr/>
      <dgm:t>
        <a:bodyPr/>
        <a:lstStyle/>
        <a:p>
          <a:endParaRPr lang="en-US" sz="2000"/>
        </a:p>
      </dgm:t>
    </dgm:pt>
    <dgm:pt modelId="{87F22D91-E464-4E75-8681-27CFDC013FDC}">
      <dgm:prSet phldrT="[Text]" custT="1"/>
      <dgm:spPr/>
      <dgm:t>
        <a:bodyPr/>
        <a:lstStyle/>
        <a:p>
          <a:r>
            <a:rPr lang="en-US" sz="1400" dirty="0"/>
            <a:t>Needs Assessments and Screenings</a:t>
          </a:r>
        </a:p>
      </dgm:t>
    </dgm:pt>
    <dgm:pt modelId="{04CBE231-F3AE-4C6A-B183-6C08D3A2377F}" type="parTrans" cxnId="{EED5E5C9-E333-4F65-ADE9-C84DB169940D}">
      <dgm:prSet/>
      <dgm:spPr/>
      <dgm:t>
        <a:bodyPr/>
        <a:lstStyle/>
        <a:p>
          <a:endParaRPr lang="en-US" sz="2000"/>
        </a:p>
      </dgm:t>
    </dgm:pt>
    <dgm:pt modelId="{1C5129CA-F556-4087-B9AA-4377AACCB068}" type="sibTrans" cxnId="{EED5E5C9-E333-4F65-ADE9-C84DB169940D}">
      <dgm:prSet/>
      <dgm:spPr/>
      <dgm:t>
        <a:bodyPr/>
        <a:lstStyle/>
        <a:p>
          <a:endParaRPr lang="en-US" sz="2000"/>
        </a:p>
      </dgm:t>
    </dgm:pt>
    <dgm:pt modelId="{5826C0A2-CC79-4ACB-A682-7D9815DF0E4F}">
      <dgm:prSet phldrT="[Text]" custT="1"/>
      <dgm:spPr/>
      <dgm:t>
        <a:bodyPr/>
        <a:lstStyle/>
        <a:p>
          <a:r>
            <a:rPr lang="en-US" sz="1400" dirty="0"/>
            <a:t>Closed loop referrals</a:t>
          </a:r>
        </a:p>
      </dgm:t>
    </dgm:pt>
    <dgm:pt modelId="{D77C81E3-45CB-4F4A-94EE-43D3A600E95A}" type="parTrans" cxnId="{A7AD2443-3AC2-4A55-BBAE-18BA92CEE5FC}">
      <dgm:prSet/>
      <dgm:spPr/>
      <dgm:t>
        <a:bodyPr/>
        <a:lstStyle/>
        <a:p>
          <a:endParaRPr lang="en-US" sz="2000"/>
        </a:p>
      </dgm:t>
    </dgm:pt>
    <dgm:pt modelId="{6C796FAE-8FD4-429B-9082-624A9090B097}" type="sibTrans" cxnId="{A7AD2443-3AC2-4A55-BBAE-18BA92CEE5FC}">
      <dgm:prSet/>
      <dgm:spPr/>
      <dgm:t>
        <a:bodyPr/>
        <a:lstStyle/>
        <a:p>
          <a:endParaRPr lang="en-US" sz="2000"/>
        </a:p>
      </dgm:t>
    </dgm:pt>
    <dgm:pt modelId="{01E9A752-EF21-4543-B645-817E634D3B42}">
      <dgm:prSet phldrT="[Text]" custT="1"/>
      <dgm:spPr/>
      <dgm:t>
        <a:bodyPr/>
        <a:lstStyle/>
        <a:p>
          <a:r>
            <a:rPr lang="en-US" sz="1400" dirty="0"/>
            <a:t>Value-based compensation</a:t>
          </a:r>
        </a:p>
      </dgm:t>
    </dgm:pt>
    <dgm:pt modelId="{CBAADDE1-D980-403D-BC8A-D0391E822BA1}" type="parTrans" cxnId="{2F12A399-0B11-4D8A-BF24-31C864381AA4}">
      <dgm:prSet/>
      <dgm:spPr/>
      <dgm:t>
        <a:bodyPr/>
        <a:lstStyle/>
        <a:p>
          <a:endParaRPr lang="en-US" sz="2000"/>
        </a:p>
      </dgm:t>
    </dgm:pt>
    <dgm:pt modelId="{E446DE96-EDBC-4D01-9CA2-741386ADD78B}" type="sibTrans" cxnId="{2F12A399-0B11-4D8A-BF24-31C864381AA4}">
      <dgm:prSet/>
      <dgm:spPr/>
      <dgm:t>
        <a:bodyPr/>
        <a:lstStyle/>
        <a:p>
          <a:endParaRPr lang="en-US" sz="2000"/>
        </a:p>
      </dgm:t>
    </dgm:pt>
    <dgm:pt modelId="{A587158D-12D8-4338-98B9-BB39ED6E627B}" type="pres">
      <dgm:prSet presAssocID="{6177E235-EBB3-4E44-9E1D-AE1148EE4435}" presName="arrowDiagram" presStyleCnt="0">
        <dgm:presLayoutVars>
          <dgm:chMax val="5"/>
          <dgm:dir/>
          <dgm:resizeHandles val="exact"/>
        </dgm:presLayoutVars>
      </dgm:prSet>
      <dgm:spPr/>
    </dgm:pt>
    <dgm:pt modelId="{7B99778B-D2CC-45C1-9949-624B3B510D85}" type="pres">
      <dgm:prSet presAssocID="{6177E235-EBB3-4E44-9E1D-AE1148EE4435}" presName="arrow" presStyleLbl="bgShp" presStyleIdx="0" presStyleCnt="1" custLinFactNeighborX="-2839" custLinFactNeighborY="-73"/>
      <dgm:spPr>
        <a:solidFill>
          <a:srgbClr val="8FDEF1"/>
        </a:solidFill>
        <a:ln>
          <a:solidFill>
            <a:srgbClr val="8FDEF1"/>
          </a:solidFill>
        </a:ln>
      </dgm:spPr>
    </dgm:pt>
    <dgm:pt modelId="{AFF6DB1D-A7AB-477F-B4DD-1E4B09B604D1}" type="pres">
      <dgm:prSet presAssocID="{6177E235-EBB3-4E44-9E1D-AE1148EE4435}" presName="arrowDiagram4" presStyleCnt="0"/>
      <dgm:spPr/>
    </dgm:pt>
    <dgm:pt modelId="{3F38E819-4F3D-4DFD-AAC6-91C0BD832C5C}" type="pres">
      <dgm:prSet presAssocID="{B54EE81E-FEEF-4E86-B8A7-1C0CE216DF4A}" presName="bullet4a" presStyleLbl="node1" presStyleIdx="0" presStyleCnt="4"/>
      <dgm:spPr>
        <a:solidFill>
          <a:srgbClr val="008BCA"/>
        </a:solidFill>
        <a:ln>
          <a:solidFill>
            <a:srgbClr val="8FDEF1"/>
          </a:solidFill>
        </a:ln>
      </dgm:spPr>
    </dgm:pt>
    <dgm:pt modelId="{FF6E5637-A43B-44EC-8540-0461524BF3A3}" type="pres">
      <dgm:prSet presAssocID="{B54EE81E-FEEF-4E86-B8A7-1C0CE216DF4A}" presName="textBox4a" presStyleLbl="revTx" presStyleIdx="0" presStyleCnt="4" custLinFactNeighborY="2004">
        <dgm:presLayoutVars>
          <dgm:bulletEnabled val="1"/>
        </dgm:presLayoutVars>
      </dgm:prSet>
      <dgm:spPr/>
    </dgm:pt>
    <dgm:pt modelId="{8838AB89-3DAF-45E7-8574-B71B20E2FD67}" type="pres">
      <dgm:prSet presAssocID="{87F22D91-E464-4E75-8681-27CFDC013FDC}" presName="bullet4b" presStyleLbl="node1" presStyleIdx="1" presStyleCnt="4"/>
      <dgm:spPr>
        <a:solidFill>
          <a:srgbClr val="008BCA"/>
        </a:solidFill>
        <a:ln>
          <a:solidFill>
            <a:srgbClr val="8FDEF1"/>
          </a:solidFill>
        </a:ln>
      </dgm:spPr>
    </dgm:pt>
    <dgm:pt modelId="{D79E7237-7CA2-48D0-9966-519B22668CD6}" type="pres">
      <dgm:prSet presAssocID="{87F22D91-E464-4E75-8681-27CFDC013FDC}" presName="textBox4b" presStyleLbl="revTx" presStyleIdx="1" presStyleCnt="4">
        <dgm:presLayoutVars>
          <dgm:bulletEnabled val="1"/>
        </dgm:presLayoutVars>
      </dgm:prSet>
      <dgm:spPr/>
    </dgm:pt>
    <dgm:pt modelId="{ED6D59E8-939C-403F-B545-5B6A5A0FA0EB}" type="pres">
      <dgm:prSet presAssocID="{5826C0A2-CC79-4ACB-A682-7D9815DF0E4F}" presName="bullet4c" presStyleLbl="node1" presStyleIdx="2" presStyleCnt="4"/>
      <dgm:spPr>
        <a:solidFill>
          <a:srgbClr val="008BCA"/>
        </a:solidFill>
        <a:ln>
          <a:solidFill>
            <a:srgbClr val="8FDEF1"/>
          </a:solidFill>
        </a:ln>
      </dgm:spPr>
    </dgm:pt>
    <dgm:pt modelId="{3A27D917-B2EE-4C57-B6A4-C583DEE0B796}" type="pres">
      <dgm:prSet presAssocID="{5826C0A2-CC79-4ACB-A682-7D9815DF0E4F}" presName="textBox4c" presStyleLbl="revTx" presStyleIdx="2" presStyleCnt="4">
        <dgm:presLayoutVars>
          <dgm:bulletEnabled val="1"/>
        </dgm:presLayoutVars>
      </dgm:prSet>
      <dgm:spPr/>
    </dgm:pt>
    <dgm:pt modelId="{C4B8BB80-8DB5-4F2F-9DE1-51E0E2F86C61}" type="pres">
      <dgm:prSet presAssocID="{01E9A752-EF21-4543-B645-817E634D3B42}" presName="bullet4d" presStyleLbl="node1" presStyleIdx="3" presStyleCnt="4"/>
      <dgm:spPr>
        <a:solidFill>
          <a:srgbClr val="008BCA"/>
        </a:solidFill>
        <a:ln>
          <a:solidFill>
            <a:srgbClr val="8FDEF1"/>
          </a:solidFill>
        </a:ln>
      </dgm:spPr>
    </dgm:pt>
    <dgm:pt modelId="{9393EF27-52E9-41DF-88B4-C19AF3CD8889}" type="pres">
      <dgm:prSet presAssocID="{01E9A752-EF21-4543-B645-817E634D3B42}" presName="textBox4d" presStyleLbl="revTx" presStyleIdx="3" presStyleCnt="4">
        <dgm:presLayoutVars>
          <dgm:bulletEnabled val="1"/>
        </dgm:presLayoutVars>
      </dgm:prSet>
      <dgm:spPr/>
    </dgm:pt>
  </dgm:ptLst>
  <dgm:cxnLst>
    <dgm:cxn modelId="{A7AD2443-3AC2-4A55-BBAE-18BA92CEE5FC}" srcId="{6177E235-EBB3-4E44-9E1D-AE1148EE4435}" destId="{5826C0A2-CC79-4ACB-A682-7D9815DF0E4F}" srcOrd="2" destOrd="0" parTransId="{D77C81E3-45CB-4F4A-94EE-43D3A600E95A}" sibTransId="{6C796FAE-8FD4-429B-9082-624A9090B097}"/>
    <dgm:cxn modelId="{10A2F792-0334-4165-9321-583C984D5668}" type="presOf" srcId="{6177E235-EBB3-4E44-9E1D-AE1148EE4435}" destId="{A587158D-12D8-4338-98B9-BB39ED6E627B}" srcOrd="0" destOrd="0" presId="urn:microsoft.com/office/officeart/2005/8/layout/arrow2"/>
    <dgm:cxn modelId="{2F12A399-0B11-4D8A-BF24-31C864381AA4}" srcId="{6177E235-EBB3-4E44-9E1D-AE1148EE4435}" destId="{01E9A752-EF21-4543-B645-817E634D3B42}" srcOrd="3" destOrd="0" parTransId="{CBAADDE1-D980-403D-BC8A-D0391E822BA1}" sibTransId="{E446DE96-EDBC-4D01-9CA2-741386ADD78B}"/>
    <dgm:cxn modelId="{6A8CC49C-5DC1-431F-9B17-0180F9FD6E99}" type="presOf" srcId="{5826C0A2-CC79-4ACB-A682-7D9815DF0E4F}" destId="{3A27D917-B2EE-4C57-B6A4-C583DEE0B796}" srcOrd="0" destOrd="0" presId="urn:microsoft.com/office/officeart/2005/8/layout/arrow2"/>
    <dgm:cxn modelId="{2B0F1FB6-C785-4E64-AEE9-A9C075F223F3}" type="presOf" srcId="{01E9A752-EF21-4543-B645-817E634D3B42}" destId="{9393EF27-52E9-41DF-88B4-C19AF3CD8889}" srcOrd="0" destOrd="0" presId="urn:microsoft.com/office/officeart/2005/8/layout/arrow2"/>
    <dgm:cxn modelId="{C4B24FC3-6C8C-4517-B1DD-D6F89B544630}" type="presOf" srcId="{87F22D91-E464-4E75-8681-27CFDC013FDC}" destId="{D79E7237-7CA2-48D0-9966-519B22668CD6}" srcOrd="0" destOrd="0" presId="urn:microsoft.com/office/officeart/2005/8/layout/arrow2"/>
    <dgm:cxn modelId="{BF690AC7-AB36-45E2-BBF9-D8859EA17E66}" srcId="{6177E235-EBB3-4E44-9E1D-AE1148EE4435}" destId="{B54EE81E-FEEF-4E86-B8A7-1C0CE216DF4A}" srcOrd="0" destOrd="0" parTransId="{4F00AE29-E19C-416E-AA65-0B4435097A2D}" sibTransId="{53C1EA48-A935-4B9B-88CB-A6960AA3871F}"/>
    <dgm:cxn modelId="{EED5E5C9-E333-4F65-ADE9-C84DB169940D}" srcId="{6177E235-EBB3-4E44-9E1D-AE1148EE4435}" destId="{87F22D91-E464-4E75-8681-27CFDC013FDC}" srcOrd="1" destOrd="0" parTransId="{04CBE231-F3AE-4C6A-B183-6C08D3A2377F}" sibTransId="{1C5129CA-F556-4087-B9AA-4377AACCB068}"/>
    <dgm:cxn modelId="{C09D32F6-FC7D-4575-960C-86E91EE6CE73}" type="presOf" srcId="{B54EE81E-FEEF-4E86-B8A7-1C0CE216DF4A}" destId="{FF6E5637-A43B-44EC-8540-0461524BF3A3}" srcOrd="0" destOrd="0" presId="urn:microsoft.com/office/officeart/2005/8/layout/arrow2"/>
    <dgm:cxn modelId="{D2A57692-8703-4A64-A423-4465BCD39F47}" type="presParOf" srcId="{A587158D-12D8-4338-98B9-BB39ED6E627B}" destId="{7B99778B-D2CC-45C1-9949-624B3B510D85}" srcOrd="0" destOrd="0" presId="urn:microsoft.com/office/officeart/2005/8/layout/arrow2"/>
    <dgm:cxn modelId="{A642C61F-8ADF-4A78-B834-F0B4BE8FF01D}" type="presParOf" srcId="{A587158D-12D8-4338-98B9-BB39ED6E627B}" destId="{AFF6DB1D-A7AB-477F-B4DD-1E4B09B604D1}" srcOrd="1" destOrd="0" presId="urn:microsoft.com/office/officeart/2005/8/layout/arrow2"/>
    <dgm:cxn modelId="{6D208BE4-D8BC-4132-B04E-7FCF93550624}" type="presParOf" srcId="{AFF6DB1D-A7AB-477F-B4DD-1E4B09B604D1}" destId="{3F38E819-4F3D-4DFD-AAC6-91C0BD832C5C}" srcOrd="0" destOrd="0" presId="urn:microsoft.com/office/officeart/2005/8/layout/arrow2"/>
    <dgm:cxn modelId="{4DDE1006-57DB-4AB0-86A6-EFEF99EDFA5D}" type="presParOf" srcId="{AFF6DB1D-A7AB-477F-B4DD-1E4B09B604D1}" destId="{FF6E5637-A43B-44EC-8540-0461524BF3A3}" srcOrd="1" destOrd="0" presId="urn:microsoft.com/office/officeart/2005/8/layout/arrow2"/>
    <dgm:cxn modelId="{F50BB503-F90D-40F1-9478-28BF6BDACE2C}" type="presParOf" srcId="{AFF6DB1D-A7AB-477F-B4DD-1E4B09B604D1}" destId="{8838AB89-3DAF-45E7-8574-B71B20E2FD67}" srcOrd="2" destOrd="0" presId="urn:microsoft.com/office/officeart/2005/8/layout/arrow2"/>
    <dgm:cxn modelId="{FF2646C1-5114-415E-99B0-D9D282A944B7}" type="presParOf" srcId="{AFF6DB1D-A7AB-477F-B4DD-1E4B09B604D1}" destId="{D79E7237-7CA2-48D0-9966-519B22668CD6}" srcOrd="3" destOrd="0" presId="urn:microsoft.com/office/officeart/2005/8/layout/arrow2"/>
    <dgm:cxn modelId="{4791D368-240D-4041-A65C-9A4BDE605D17}" type="presParOf" srcId="{AFF6DB1D-A7AB-477F-B4DD-1E4B09B604D1}" destId="{ED6D59E8-939C-403F-B545-5B6A5A0FA0EB}" srcOrd="4" destOrd="0" presId="urn:microsoft.com/office/officeart/2005/8/layout/arrow2"/>
    <dgm:cxn modelId="{74E0B011-DE33-4C8F-A542-DF0FB1A91DE8}" type="presParOf" srcId="{AFF6DB1D-A7AB-477F-B4DD-1E4B09B604D1}" destId="{3A27D917-B2EE-4C57-B6A4-C583DEE0B796}" srcOrd="5" destOrd="0" presId="urn:microsoft.com/office/officeart/2005/8/layout/arrow2"/>
    <dgm:cxn modelId="{7C69B463-9E1B-4E22-84EF-DDFA13D52E22}" type="presParOf" srcId="{AFF6DB1D-A7AB-477F-B4DD-1E4B09B604D1}" destId="{C4B8BB80-8DB5-4F2F-9DE1-51E0E2F86C61}" srcOrd="6" destOrd="0" presId="urn:microsoft.com/office/officeart/2005/8/layout/arrow2"/>
    <dgm:cxn modelId="{A3CA32E1-CF12-407B-8343-CD79B6141BEC}" type="presParOf" srcId="{AFF6DB1D-A7AB-477F-B4DD-1E4B09B604D1}" destId="{9393EF27-52E9-41DF-88B4-C19AF3CD8889}"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9778B-D2CC-45C1-9949-624B3B510D85}">
      <dsp:nvSpPr>
        <dsp:cNvPr id="0" name=""/>
        <dsp:cNvSpPr/>
      </dsp:nvSpPr>
      <dsp:spPr>
        <a:xfrm>
          <a:off x="0" y="16659"/>
          <a:ext cx="6600668" cy="4125418"/>
        </a:xfrm>
        <a:prstGeom prst="swooshArrow">
          <a:avLst>
            <a:gd name="adj1" fmla="val 25000"/>
            <a:gd name="adj2" fmla="val 25000"/>
          </a:avLst>
        </a:prstGeom>
        <a:solidFill>
          <a:srgbClr val="8FDEF1"/>
        </a:solidFill>
        <a:ln>
          <a:solidFill>
            <a:srgbClr val="8FDEF1"/>
          </a:solidFill>
        </a:ln>
        <a:effectLst/>
      </dsp:spPr>
      <dsp:style>
        <a:lnRef idx="0">
          <a:scrgbClr r="0" g="0" b="0"/>
        </a:lnRef>
        <a:fillRef idx="1">
          <a:scrgbClr r="0" g="0" b="0"/>
        </a:fillRef>
        <a:effectRef idx="0">
          <a:scrgbClr r="0" g="0" b="0"/>
        </a:effectRef>
        <a:fontRef idx="minor"/>
      </dsp:style>
    </dsp:sp>
    <dsp:sp modelId="{3F38E819-4F3D-4DFD-AAC6-91C0BD832C5C}">
      <dsp:nvSpPr>
        <dsp:cNvPr id="0" name=""/>
        <dsp:cNvSpPr/>
      </dsp:nvSpPr>
      <dsp:spPr>
        <a:xfrm>
          <a:off x="650165" y="3087332"/>
          <a:ext cx="151815" cy="151815"/>
        </a:xfrm>
        <a:prstGeom prst="ellipse">
          <a:avLst/>
        </a:prstGeom>
        <a:solidFill>
          <a:srgbClr val="008BCA"/>
        </a:solidFill>
        <a:ln w="12700" cap="flat" cmpd="sng" algn="ctr">
          <a:solidFill>
            <a:srgbClr val="8FDEF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6E5637-A43B-44EC-8540-0461524BF3A3}">
      <dsp:nvSpPr>
        <dsp:cNvPr id="0" name=""/>
        <dsp:cNvSpPr/>
      </dsp:nvSpPr>
      <dsp:spPr>
        <a:xfrm>
          <a:off x="726073" y="3182911"/>
          <a:ext cx="1128714" cy="981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444"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Community Resource Directories</a:t>
          </a:r>
        </a:p>
      </dsp:txBody>
      <dsp:txXfrm>
        <a:off x="726073" y="3182911"/>
        <a:ext cx="1128714" cy="981849"/>
      </dsp:txXfrm>
    </dsp:sp>
    <dsp:sp modelId="{8838AB89-3DAF-45E7-8574-B71B20E2FD67}">
      <dsp:nvSpPr>
        <dsp:cNvPr id="0" name=""/>
        <dsp:cNvSpPr/>
      </dsp:nvSpPr>
      <dsp:spPr>
        <a:xfrm>
          <a:off x="1722774" y="2127760"/>
          <a:ext cx="264026" cy="264026"/>
        </a:xfrm>
        <a:prstGeom prst="ellipse">
          <a:avLst/>
        </a:prstGeom>
        <a:solidFill>
          <a:srgbClr val="008BCA"/>
        </a:solidFill>
        <a:ln w="12700" cap="flat" cmpd="sng" algn="ctr">
          <a:solidFill>
            <a:srgbClr val="8FDEF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E7237-7CA2-48D0-9966-519B22668CD6}">
      <dsp:nvSpPr>
        <dsp:cNvPr id="0" name=""/>
        <dsp:cNvSpPr/>
      </dsp:nvSpPr>
      <dsp:spPr>
        <a:xfrm>
          <a:off x="1854787" y="2259773"/>
          <a:ext cx="1386140" cy="1885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902"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Needs Assessments and Screenings</a:t>
          </a:r>
        </a:p>
      </dsp:txBody>
      <dsp:txXfrm>
        <a:off x="1854787" y="2259773"/>
        <a:ext cx="1386140" cy="1885316"/>
      </dsp:txXfrm>
    </dsp:sp>
    <dsp:sp modelId="{ED6D59E8-939C-403F-B545-5B6A5A0FA0EB}">
      <dsp:nvSpPr>
        <dsp:cNvPr id="0" name=""/>
        <dsp:cNvSpPr/>
      </dsp:nvSpPr>
      <dsp:spPr>
        <a:xfrm>
          <a:off x="3092413" y="1420663"/>
          <a:ext cx="349835" cy="349835"/>
        </a:xfrm>
        <a:prstGeom prst="ellipse">
          <a:avLst/>
        </a:prstGeom>
        <a:solidFill>
          <a:srgbClr val="008BCA"/>
        </a:solidFill>
        <a:ln w="12700" cap="flat" cmpd="sng" algn="ctr">
          <a:solidFill>
            <a:srgbClr val="8FDEF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7D917-B2EE-4C57-B6A4-C583DEE0B796}">
      <dsp:nvSpPr>
        <dsp:cNvPr id="0" name=""/>
        <dsp:cNvSpPr/>
      </dsp:nvSpPr>
      <dsp:spPr>
        <a:xfrm>
          <a:off x="3267331" y="1595581"/>
          <a:ext cx="1386140" cy="2549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371"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Closed loop referrals</a:t>
          </a:r>
        </a:p>
      </dsp:txBody>
      <dsp:txXfrm>
        <a:off x="3267331" y="1595581"/>
        <a:ext cx="1386140" cy="2549508"/>
      </dsp:txXfrm>
    </dsp:sp>
    <dsp:sp modelId="{C4B8BB80-8DB5-4F2F-9DE1-51E0E2F86C61}">
      <dsp:nvSpPr>
        <dsp:cNvPr id="0" name=""/>
        <dsp:cNvSpPr/>
      </dsp:nvSpPr>
      <dsp:spPr>
        <a:xfrm>
          <a:off x="4584164" y="952841"/>
          <a:ext cx="468647" cy="468647"/>
        </a:xfrm>
        <a:prstGeom prst="ellipse">
          <a:avLst/>
        </a:prstGeom>
        <a:solidFill>
          <a:srgbClr val="008BCA"/>
        </a:solidFill>
        <a:ln w="12700" cap="flat" cmpd="sng" algn="ctr">
          <a:solidFill>
            <a:srgbClr val="8FDEF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3EF27-52E9-41DF-88B4-C19AF3CD8889}">
      <dsp:nvSpPr>
        <dsp:cNvPr id="0" name=""/>
        <dsp:cNvSpPr/>
      </dsp:nvSpPr>
      <dsp:spPr>
        <a:xfrm>
          <a:off x="4818488" y="1187164"/>
          <a:ext cx="1386140" cy="295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27" tIns="0" rIns="0" bIns="0" numCol="1" spcCol="1270" anchor="t" anchorCtr="0">
          <a:noAutofit/>
        </a:bodyPr>
        <a:lstStyle/>
        <a:p>
          <a:pPr marL="0" lvl="0" indent="0" algn="l" defTabSz="622300">
            <a:lnSpc>
              <a:spcPct val="90000"/>
            </a:lnSpc>
            <a:spcBef>
              <a:spcPct val="0"/>
            </a:spcBef>
            <a:spcAft>
              <a:spcPct val="35000"/>
            </a:spcAft>
            <a:buNone/>
          </a:pPr>
          <a:r>
            <a:rPr lang="en-US" sz="1400" kern="1200" dirty="0"/>
            <a:t>Value-based compensation</a:t>
          </a:r>
        </a:p>
      </dsp:txBody>
      <dsp:txXfrm>
        <a:off x="4818488" y="1187164"/>
        <a:ext cx="1386140" cy="295792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Regular"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7B9BAD-2B6E-224A-AE8C-FE8A05F9F888}" type="datetimeFigureOut">
              <a:rPr lang="en-US" smtClean="0">
                <a:latin typeface="Calibri Regular" charset="0"/>
              </a:rPr>
              <a:t>2/18/2021</a:t>
            </a:fld>
            <a:endParaRPr lang="en-US" dirty="0">
              <a:latin typeface="Calibri Regular"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Regular"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4FD7E-5967-F343-A436-5A692D6A2B83}" type="slidenum">
              <a:rPr lang="en-US" smtClean="0">
                <a:latin typeface="Calibri Regular" charset="0"/>
              </a:rPr>
              <a:t>‹#›</a:t>
            </a:fld>
            <a:endParaRPr lang="en-US" dirty="0">
              <a:latin typeface="Calibri Regular" charset="0"/>
            </a:endParaRPr>
          </a:p>
        </p:txBody>
      </p:sp>
    </p:spTree>
    <p:extLst>
      <p:ext uri="{BB962C8B-B14F-4D97-AF65-F5344CB8AC3E}">
        <p14:creationId xmlns:p14="http://schemas.microsoft.com/office/powerpoint/2010/main" val="1151535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Regular"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Regular" charset="0"/>
              </a:defRPr>
            </a:lvl1pPr>
          </a:lstStyle>
          <a:p>
            <a:fld id="{011DF82A-D46D-4642-A522-1BC9A1CB6229}" type="datetimeFigureOut">
              <a:rPr lang="en-US" smtClean="0"/>
              <a:pPr/>
              <a:t>2/18/2021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Regular"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Regular" charset="0"/>
              </a:defRPr>
            </a:lvl1pPr>
          </a:lstStyle>
          <a:p>
            <a:fld id="{C6083F1F-B004-D547-B1F3-14858CCE8D9D}" type="slidenum">
              <a:rPr lang="en-US" smtClean="0"/>
              <a:pPr/>
              <a:t>‹#›</a:t>
            </a:fld>
            <a:endParaRPr lang="en-US" dirty="0"/>
          </a:p>
        </p:txBody>
      </p:sp>
    </p:spTree>
    <p:extLst>
      <p:ext uri="{BB962C8B-B14F-4D97-AF65-F5344CB8AC3E}">
        <p14:creationId xmlns:p14="http://schemas.microsoft.com/office/powerpoint/2010/main" val="16786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Regular" charset="0"/>
        <a:ea typeface="+mn-ea"/>
        <a:cs typeface="+mn-cs"/>
      </a:defRPr>
    </a:lvl1pPr>
    <a:lvl2pPr marL="457200" algn="l" defTabSz="914400" rtl="0" eaLnBrk="1" latinLnBrk="0" hangingPunct="1">
      <a:defRPr sz="1200" b="0" i="0" kern="1200">
        <a:solidFill>
          <a:schemeClr val="tx1"/>
        </a:solidFill>
        <a:latin typeface="Calibri Regular" charset="0"/>
        <a:ea typeface="+mn-ea"/>
        <a:cs typeface="+mn-cs"/>
      </a:defRPr>
    </a:lvl2pPr>
    <a:lvl3pPr marL="914400" algn="l" defTabSz="914400" rtl="0" eaLnBrk="1" latinLnBrk="0" hangingPunct="1">
      <a:defRPr sz="1200" b="0" i="0" kern="1200">
        <a:solidFill>
          <a:schemeClr val="tx1"/>
        </a:solidFill>
        <a:latin typeface="Calibri Regular" charset="0"/>
        <a:ea typeface="+mn-ea"/>
        <a:cs typeface="+mn-cs"/>
      </a:defRPr>
    </a:lvl3pPr>
    <a:lvl4pPr marL="1371600" algn="l" defTabSz="914400" rtl="0" eaLnBrk="1" latinLnBrk="0" hangingPunct="1">
      <a:defRPr sz="1200" b="0" i="0" kern="1200">
        <a:solidFill>
          <a:schemeClr val="tx1"/>
        </a:solidFill>
        <a:latin typeface="Calibri Regular" charset="0"/>
        <a:ea typeface="+mn-ea"/>
        <a:cs typeface="+mn-cs"/>
      </a:defRPr>
    </a:lvl4pPr>
    <a:lvl5pPr marL="1828800" algn="l" defTabSz="914400" rtl="0" eaLnBrk="1" latinLnBrk="0" hangingPunct="1">
      <a:defRPr sz="1200" b="0" i="0" kern="1200">
        <a:solidFill>
          <a:schemeClr val="tx1"/>
        </a:solidFill>
        <a:latin typeface="Calibri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083F1F-B004-D547-B1F3-14858CCE8D9D}" type="slidenum">
              <a:rPr kumimoji="0" lang="en-US" sz="1200" b="0" i="0" u="none" strike="noStrike" kern="1200" cap="none" spc="0" normalizeH="0" baseline="0" noProof="0" smtClean="0">
                <a:ln>
                  <a:noFill/>
                </a:ln>
                <a:solidFill>
                  <a:prstClr val="black"/>
                </a:solidFill>
                <a:effectLst/>
                <a:uLnTx/>
                <a:uFillTx/>
                <a:latin typeface="Calibri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Regular" charset="0"/>
              <a:ea typeface="+mn-ea"/>
              <a:cs typeface="+mn-cs"/>
            </a:endParaRPr>
          </a:p>
        </p:txBody>
      </p:sp>
    </p:spTree>
    <p:extLst>
      <p:ext uri="{BB962C8B-B14F-4D97-AF65-F5344CB8AC3E}">
        <p14:creationId xmlns:p14="http://schemas.microsoft.com/office/powerpoint/2010/main" val="219857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Altruista conducted a survey of U.S. health plans in August 2020 to measure their top concerns during the initial outbreak of COVID-19. 177 health plan leaders responded. </a:t>
            </a:r>
          </a:p>
          <a:p>
            <a:endParaRPr lang="en-US" sz="1200" b="0" i="0" kern="1200" dirty="0">
              <a:solidFill>
                <a:schemeClr val="tx1"/>
              </a:solidFill>
              <a:effectLst/>
              <a:latin typeface="Calibri Regular" charset="0"/>
              <a:ea typeface="+mn-ea"/>
              <a:cs typeface="+mn-cs"/>
            </a:endParaRPr>
          </a:p>
          <a:p>
            <a:r>
              <a:rPr lang="en-US" sz="1200" b="0" i="0" kern="1200" dirty="0">
                <a:solidFill>
                  <a:schemeClr val="tx1"/>
                </a:solidFill>
                <a:effectLst/>
                <a:latin typeface="Calibri Regular" charset="0"/>
                <a:ea typeface="+mn-ea"/>
                <a:cs typeface="+mn-cs"/>
              </a:rPr>
              <a:t>The most challenging issue reported with managing SDOH, even over managing COVID and the 21</a:t>
            </a:r>
            <a:r>
              <a:rPr lang="en-US" sz="1200" b="0" i="0" kern="1200" baseline="30000" dirty="0">
                <a:solidFill>
                  <a:schemeClr val="tx1"/>
                </a:solidFill>
                <a:effectLst/>
                <a:latin typeface="Calibri Regular" charset="0"/>
                <a:ea typeface="+mn-ea"/>
                <a:cs typeface="+mn-cs"/>
              </a:rPr>
              <a:t>st</a:t>
            </a:r>
            <a:r>
              <a:rPr lang="en-US" sz="1200" b="0" i="0" kern="1200" dirty="0">
                <a:solidFill>
                  <a:schemeClr val="tx1"/>
                </a:solidFill>
                <a:effectLst/>
                <a:latin typeface="Calibri Regular" charset="0"/>
                <a:ea typeface="+mn-ea"/>
                <a:cs typeface="+mn-cs"/>
              </a:rPr>
              <a:t> Century Cures Act. </a:t>
            </a:r>
          </a:p>
          <a:p>
            <a:endParaRPr lang="en-US" sz="1200" b="0" i="0" kern="1200" dirty="0">
              <a:solidFill>
                <a:schemeClr val="tx1"/>
              </a:solidFill>
              <a:effectLst/>
              <a:latin typeface="Calibri Regular" charset="0"/>
              <a:ea typeface="+mn-ea"/>
              <a:cs typeface="+mn-cs"/>
            </a:endParaRPr>
          </a:p>
          <a:p>
            <a:pPr marL="228600" indent="-228600">
              <a:buFont typeface="+mj-lt"/>
              <a:buAutoNum type="arabicPeriod"/>
            </a:pPr>
            <a:r>
              <a:rPr lang="en-US" sz="1200" b="0" i="0" kern="1200" dirty="0">
                <a:solidFill>
                  <a:schemeClr val="tx1"/>
                </a:solidFill>
                <a:effectLst/>
                <a:latin typeface="Calibri Regular" charset="0"/>
                <a:ea typeface="+mn-ea"/>
                <a:cs typeface="+mn-cs"/>
              </a:rPr>
              <a:t>Managing and predicting social determinants of health among members </a:t>
            </a:r>
          </a:p>
          <a:p>
            <a:pPr marL="228600" indent="-228600">
              <a:buFont typeface="+mj-lt"/>
              <a:buAutoNum type="arabicPeriod"/>
            </a:pPr>
            <a:r>
              <a:rPr lang="en-US" sz="1200" b="0" i="0" kern="1200" dirty="0">
                <a:solidFill>
                  <a:schemeClr val="tx1"/>
                </a:solidFill>
                <a:effectLst/>
                <a:latin typeface="Calibri Regular" charset="0"/>
                <a:ea typeface="+mn-ea"/>
                <a:cs typeface="+mn-cs"/>
              </a:rPr>
              <a:t>Interoperability as set out by the 21</a:t>
            </a:r>
            <a:r>
              <a:rPr lang="en-US" sz="1200" b="0" i="0" kern="1200" baseline="30000" dirty="0">
                <a:solidFill>
                  <a:schemeClr val="tx1"/>
                </a:solidFill>
                <a:effectLst/>
                <a:latin typeface="Calibri Regular" charset="0"/>
                <a:ea typeface="+mn-ea"/>
                <a:cs typeface="+mn-cs"/>
              </a:rPr>
              <a:t>st</a:t>
            </a:r>
            <a:r>
              <a:rPr lang="en-US" sz="1200" b="0" i="0" kern="1200" dirty="0">
                <a:solidFill>
                  <a:schemeClr val="tx1"/>
                </a:solidFill>
                <a:effectLst/>
                <a:latin typeface="Calibri Regular" charset="0"/>
                <a:ea typeface="+mn-ea"/>
                <a:cs typeface="+mn-cs"/>
              </a:rPr>
              <a:t> Century Cures Act</a:t>
            </a:r>
          </a:p>
          <a:p>
            <a:pPr marL="228600" indent="-228600">
              <a:buFont typeface="+mj-lt"/>
              <a:buAutoNum type="arabicPeriod"/>
            </a:pPr>
            <a:r>
              <a:rPr lang="en-US" sz="1200" b="0" i="0" kern="1200" dirty="0">
                <a:solidFill>
                  <a:schemeClr val="tx1"/>
                </a:solidFill>
                <a:effectLst/>
                <a:latin typeface="Calibri Regular" charset="0"/>
                <a:ea typeface="+mn-ea"/>
                <a:cs typeface="+mn-cs"/>
              </a:rPr>
              <a:t>Overall response to COVID </a:t>
            </a:r>
          </a:p>
          <a:p>
            <a:pPr marL="228600" indent="-228600">
              <a:buFont typeface="+mj-lt"/>
              <a:buAutoNum type="arabicPeriod"/>
            </a:pPr>
            <a:r>
              <a:rPr lang="en-US" sz="1200" b="0" i="0" u="none" strike="noStrike" kern="1200" baseline="0" dirty="0">
                <a:solidFill>
                  <a:schemeClr val="tx1"/>
                </a:solidFill>
                <a:effectLst/>
                <a:latin typeface="Calibri Regular" charset="0"/>
                <a:ea typeface="+mn-ea"/>
                <a:cs typeface="+mn-cs"/>
              </a:rPr>
              <a:t>Impact to business operations, such as cancellation/delay of projects, staff burnout, hiring freezes, etc</a:t>
            </a:r>
          </a:p>
          <a:p>
            <a:pPr marL="228600" indent="-228600">
              <a:buFont typeface="+mj-lt"/>
              <a:buAutoNum type="arabicPeriod"/>
            </a:pPr>
            <a:r>
              <a:rPr lang="en-US" sz="1200" b="0" i="0" u="none" strike="noStrike" kern="1200" baseline="0" dirty="0">
                <a:solidFill>
                  <a:schemeClr val="tx1"/>
                </a:solidFill>
                <a:effectLst/>
                <a:latin typeface="Calibri Regular" charset="0"/>
                <a:ea typeface="+mn-ea"/>
                <a:cs typeface="+mn-cs"/>
              </a:rPr>
              <a:t>Disruption in membership rolls due to economic issues</a:t>
            </a:r>
          </a:p>
          <a:p>
            <a:endParaRPr lang="en-US" sz="1200" b="0" i="0" kern="1200" dirty="0">
              <a:solidFill>
                <a:schemeClr val="tx1"/>
              </a:solidFill>
              <a:effectLst/>
              <a:latin typeface="Calibri Regular"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C6083F1F-B004-D547-B1F3-14858CCE8D9D}" type="slidenum">
              <a:rPr lang="en-US" smtClean="0"/>
              <a:pPr/>
              <a:t>5</a:t>
            </a:fld>
            <a:endParaRPr lang="en-US" dirty="0"/>
          </a:p>
        </p:txBody>
      </p:sp>
    </p:spTree>
    <p:extLst>
      <p:ext uri="{BB962C8B-B14F-4D97-AF65-F5344CB8AC3E}">
        <p14:creationId xmlns:p14="http://schemas.microsoft.com/office/powerpoint/2010/main" val="3492699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Calibri Regular" charset="0"/>
              <a:ea typeface="+mn-ea"/>
              <a:cs typeface="+mn-cs"/>
            </a:endParaRPr>
          </a:p>
          <a:p>
            <a:r>
              <a:rPr lang="en-US" sz="1200" b="0" i="0" u="none" strike="noStrike" kern="1200" baseline="0" dirty="0">
                <a:solidFill>
                  <a:schemeClr val="tx1"/>
                </a:solidFill>
                <a:latin typeface="Calibri Regular" charset="0"/>
                <a:ea typeface="+mn-ea"/>
                <a:cs typeface="+mn-cs"/>
              </a:rPr>
              <a:t>Social Determinants of Health (SDOH) were a top concern of many plans in the Altruista Payer Index Survey conducted in August. Health plans were asked which SDOH most impact their population and the most frequently mentioned factors were:</a:t>
            </a:r>
          </a:p>
          <a:p>
            <a:endParaRPr lang="en-US" sz="1200" b="0" i="0" u="none" strike="noStrike" kern="1200" baseline="0" dirty="0">
              <a:solidFill>
                <a:schemeClr val="tx1"/>
              </a:solidFill>
              <a:latin typeface="Calibri Regular" charset="0"/>
              <a:ea typeface="+mn-ea"/>
              <a:cs typeface="+mn-cs"/>
            </a:endParaRPr>
          </a:p>
          <a:p>
            <a:pPr marL="228600" indent="-228600">
              <a:buFont typeface="+mj-lt"/>
              <a:buAutoNum type="arabicPeriod"/>
            </a:pPr>
            <a:r>
              <a:rPr lang="en-US" sz="1200" b="0" i="0" u="none" strike="noStrike" kern="1200" baseline="0" dirty="0">
                <a:solidFill>
                  <a:schemeClr val="tx1"/>
                </a:solidFill>
                <a:latin typeface="Calibri Regular" charset="0"/>
                <a:ea typeface="+mn-ea"/>
                <a:cs typeface="+mn-cs"/>
              </a:rPr>
              <a:t>Transportation</a:t>
            </a:r>
          </a:p>
          <a:p>
            <a:pPr marL="228600" indent="-228600">
              <a:buFont typeface="+mj-lt"/>
              <a:buAutoNum type="arabicPeriod"/>
            </a:pPr>
            <a:r>
              <a:rPr lang="en-US" sz="1200" b="0" i="0" u="none" strike="noStrike" kern="1200" baseline="0" dirty="0">
                <a:solidFill>
                  <a:schemeClr val="tx1"/>
                </a:solidFill>
                <a:latin typeface="Calibri Regular" charset="0"/>
                <a:ea typeface="+mn-ea"/>
                <a:cs typeface="+mn-cs"/>
              </a:rPr>
              <a:t>food insecurity</a:t>
            </a:r>
          </a:p>
          <a:p>
            <a:pPr marL="228600" indent="-228600">
              <a:buFont typeface="+mj-lt"/>
              <a:buAutoNum type="arabicPeriod"/>
            </a:pPr>
            <a:r>
              <a:rPr lang="en-US" sz="1200" b="0" i="0" u="none" strike="noStrike" kern="1200" baseline="0" dirty="0">
                <a:solidFill>
                  <a:schemeClr val="tx1"/>
                </a:solidFill>
                <a:latin typeface="Calibri Regular" charset="0"/>
                <a:ea typeface="+mn-ea"/>
                <a:cs typeface="+mn-cs"/>
              </a:rPr>
              <a:t>Housing</a:t>
            </a:r>
          </a:p>
          <a:p>
            <a:pPr marL="228600" indent="-228600">
              <a:buFont typeface="+mj-lt"/>
              <a:buAutoNum type="arabicPeriod"/>
            </a:pPr>
            <a:endParaRPr lang="en-US" sz="1200" b="0" i="0" u="none" strike="noStrike" kern="1200" baseline="0" dirty="0">
              <a:solidFill>
                <a:schemeClr val="tx1"/>
              </a:solidFill>
              <a:latin typeface="Calibri Regular" charset="0"/>
              <a:ea typeface="+mn-ea"/>
              <a:cs typeface="+mn-cs"/>
            </a:endParaRPr>
          </a:p>
        </p:txBody>
      </p:sp>
      <p:sp>
        <p:nvSpPr>
          <p:cNvPr id="4" name="Slide Number Placeholder 3"/>
          <p:cNvSpPr>
            <a:spLocks noGrp="1"/>
          </p:cNvSpPr>
          <p:nvPr>
            <p:ph type="sldNum" sz="quarter" idx="5"/>
          </p:nvPr>
        </p:nvSpPr>
        <p:spPr/>
        <p:txBody>
          <a:bodyPr/>
          <a:lstStyle/>
          <a:p>
            <a:fld id="{C6083F1F-B004-D547-B1F3-14858CCE8D9D}" type="slidenum">
              <a:rPr lang="en-US" smtClean="0"/>
              <a:pPr/>
              <a:t>7</a:t>
            </a:fld>
            <a:endParaRPr lang="en-US" dirty="0"/>
          </a:p>
        </p:txBody>
      </p:sp>
    </p:spTree>
    <p:extLst>
      <p:ext uri="{BB962C8B-B14F-4D97-AF65-F5344CB8AC3E}">
        <p14:creationId xmlns:p14="http://schemas.microsoft.com/office/powerpoint/2010/main" val="373532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Calibri Regular" charset="0"/>
                <a:ea typeface="+mn-ea"/>
                <a:cs typeface="+mn-cs"/>
              </a:rPr>
              <a:t>Market for SDOH solutions is evolving, growing, bifurcating.</a:t>
            </a:r>
          </a:p>
          <a:p>
            <a:pPr marL="171450" indent="-171450">
              <a:buFont typeface="Arial" panose="020B0604020202020204" pitchFamily="34" charset="0"/>
              <a:buChar char="•"/>
            </a:pPr>
            <a:r>
              <a:rPr lang="en-US" sz="1200" b="0" i="0" u="none" strike="noStrike" kern="1200" baseline="0" dirty="0">
                <a:solidFill>
                  <a:schemeClr val="tx1"/>
                </a:solidFill>
                <a:latin typeface="Calibri Regular" charset="0"/>
                <a:ea typeface="+mn-ea"/>
                <a:cs typeface="+mn-cs"/>
              </a:rPr>
              <a:t>Complexity, integration touchpoints, and price points vary widely.</a:t>
            </a:r>
            <a:endParaRPr lang="en-US" dirty="0"/>
          </a:p>
        </p:txBody>
      </p:sp>
      <p:sp>
        <p:nvSpPr>
          <p:cNvPr id="4" name="Slide Number Placeholder 3"/>
          <p:cNvSpPr>
            <a:spLocks noGrp="1"/>
          </p:cNvSpPr>
          <p:nvPr>
            <p:ph type="sldNum" sz="quarter" idx="5"/>
          </p:nvPr>
        </p:nvSpPr>
        <p:spPr/>
        <p:txBody>
          <a:bodyPr/>
          <a:lstStyle/>
          <a:p>
            <a:fld id="{C6083F1F-B004-D547-B1F3-14858CCE8D9D}" type="slidenum">
              <a:rPr lang="en-US" smtClean="0"/>
              <a:pPr/>
              <a:t>9</a:t>
            </a:fld>
            <a:endParaRPr lang="en-US" dirty="0"/>
          </a:p>
        </p:txBody>
      </p:sp>
    </p:spTree>
    <p:extLst>
      <p:ext uri="{BB962C8B-B14F-4D97-AF65-F5344CB8AC3E}">
        <p14:creationId xmlns:p14="http://schemas.microsoft.com/office/powerpoint/2010/main" val="208790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83F1F-B004-D547-B1F3-14858CCE8D9D}" type="slidenum">
              <a:rPr lang="en-US" smtClean="0"/>
              <a:pPr/>
              <a:t>13</a:t>
            </a:fld>
            <a:endParaRPr lang="en-US" dirty="0"/>
          </a:p>
        </p:txBody>
      </p:sp>
    </p:spTree>
    <p:extLst>
      <p:ext uri="{BB962C8B-B14F-4D97-AF65-F5344CB8AC3E}">
        <p14:creationId xmlns:p14="http://schemas.microsoft.com/office/powerpoint/2010/main" val="2059325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C9497F-E536-455E-8022-703886623498}"/>
              </a:ext>
            </a:extLst>
          </p:cNvPr>
          <p:cNvPicPr>
            <a:picLocks noChangeAspect="1"/>
          </p:cNvPicPr>
          <p:nvPr userDrawn="1"/>
        </p:nvPicPr>
        <p:blipFill>
          <a:blip r:embed="rId2"/>
          <a:stretch>
            <a:fillRect/>
          </a:stretch>
        </p:blipFill>
        <p:spPr>
          <a:xfrm>
            <a:off x="0" y="817665"/>
            <a:ext cx="4986784" cy="2608617"/>
          </a:xfrm>
          <a:prstGeom prst="rect">
            <a:avLst/>
          </a:prstGeom>
        </p:spPr>
      </p:pic>
      <p:sp>
        <p:nvSpPr>
          <p:cNvPr id="2" name="Title 1">
            <a:extLst>
              <a:ext uri="{FF2B5EF4-FFF2-40B4-BE49-F238E27FC236}">
                <a16:creationId xmlns:a16="http://schemas.microsoft.com/office/drawing/2014/main" id="{1FA7C38E-C864-432A-AAB9-0CFF1000AFA1}"/>
              </a:ext>
            </a:extLst>
          </p:cNvPr>
          <p:cNvSpPr>
            <a:spLocks noGrp="1"/>
          </p:cNvSpPr>
          <p:nvPr>
            <p:ph type="title" hasCustomPrompt="1"/>
          </p:nvPr>
        </p:nvSpPr>
        <p:spPr>
          <a:xfrm>
            <a:off x="269630" y="1923235"/>
            <a:ext cx="4451051" cy="528593"/>
          </a:xfrm>
          <a:prstGeom prst="rect">
            <a:avLst/>
          </a:prstGeom>
        </p:spPr>
        <p:txBody>
          <a:bodyPr/>
          <a:lstStyle>
            <a:lvl1pPr algn="l">
              <a:defRPr sz="3200">
                <a:solidFill>
                  <a:schemeClr val="bg1"/>
                </a:solidFill>
              </a:defRPr>
            </a:lvl1pPr>
          </a:lstStyle>
          <a:p>
            <a:r>
              <a:rPr lang="en-US" dirty="0"/>
              <a:t>Title </a:t>
            </a:r>
          </a:p>
        </p:txBody>
      </p:sp>
      <p:cxnSp>
        <p:nvCxnSpPr>
          <p:cNvPr id="7" name="Straight Connector 6">
            <a:extLst>
              <a:ext uri="{FF2B5EF4-FFF2-40B4-BE49-F238E27FC236}">
                <a16:creationId xmlns:a16="http://schemas.microsoft.com/office/drawing/2014/main" id="{343724B2-451A-4D57-9D6D-EAFD88BCF507}"/>
              </a:ext>
            </a:extLst>
          </p:cNvPr>
          <p:cNvCxnSpPr/>
          <p:nvPr userDrawn="1"/>
        </p:nvCxnSpPr>
        <p:spPr>
          <a:xfrm>
            <a:off x="375138" y="1846385"/>
            <a:ext cx="2795953"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sp>
        <p:nvSpPr>
          <p:cNvPr id="8" name="Text Placeholder 7">
            <a:extLst>
              <a:ext uri="{FF2B5EF4-FFF2-40B4-BE49-F238E27FC236}">
                <a16:creationId xmlns:a16="http://schemas.microsoft.com/office/drawing/2014/main" id="{800B47AD-1505-49B6-9C67-FD69CD036197}"/>
              </a:ext>
            </a:extLst>
          </p:cNvPr>
          <p:cNvSpPr>
            <a:spLocks noGrp="1"/>
          </p:cNvSpPr>
          <p:nvPr>
            <p:ph type="body" sz="quarter" idx="10" hasCustomPrompt="1"/>
          </p:nvPr>
        </p:nvSpPr>
        <p:spPr>
          <a:xfrm>
            <a:off x="269630" y="2537274"/>
            <a:ext cx="4451051" cy="318040"/>
          </a:xfrm>
          <a:prstGeom prst="rect">
            <a:avLst/>
          </a:prstGeom>
        </p:spPr>
        <p:txBody>
          <a:bodyPr/>
          <a:lstStyle>
            <a:lvl1pPr marL="0" indent="0">
              <a:buNone/>
              <a:defRPr sz="1800">
                <a:solidFill>
                  <a:schemeClr val="bg1"/>
                </a:solidFill>
              </a:defRPr>
            </a:lvl1pPr>
          </a:lstStyle>
          <a:p>
            <a:pPr lvl="0"/>
            <a:r>
              <a:rPr lang="en-US" dirty="0"/>
              <a:t>Subtitle</a:t>
            </a:r>
          </a:p>
        </p:txBody>
      </p:sp>
      <p:grpSp>
        <p:nvGrpSpPr>
          <p:cNvPr id="13" name="Group 12">
            <a:extLst>
              <a:ext uri="{FF2B5EF4-FFF2-40B4-BE49-F238E27FC236}">
                <a16:creationId xmlns:a16="http://schemas.microsoft.com/office/drawing/2014/main" id="{51B3DE98-C660-4BBA-A139-6B74A85E1467}"/>
              </a:ext>
            </a:extLst>
          </p:cNvPr>
          <p:cNvGrpSpPr/>
          <p:nvPr userDrawn="1"/>
        </p:nvGrpSpPr>
        <p:grpSpPr>
          <a:xfrm>
            <a:off x="375138" y="856088"/>
            <a:ext cx="2659869" cy="1028724"/>
            <a:chOff x="269630" y="825129"/>
            <a:chExt cx="2765377" cy="1093509"/>
          </a:xfrm>
        </p:grpSpPr>
        <p:pic>
          <p:nvPicPr>
            <p:cNvPr id="11" name="Picture 10">
              <a:extLst>
                <a:ext uri="{FF2B5EF4-FFF2-40B4-BE49-F238E27FC236}">
                  <a16:creationId xmlns:a16="http://schemas.microsoft.com/office/drawing/2014/main" id="{424DC318-73F5-43DE-85FA-171FE0FA95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9630" y="825129"/>
              <a:ext cx="2733774" cy="1093509"/>
            </a:xfrm>
            <a:prstGeom prst="rect">
              <a:avLst/>
            </a:prstGeom>
          </p:spPr>
        </p:pic>
        <p:sp>
          <p:nvSpPr>
            <p:cNvPr id="12" name="TextBox 11">
              <a:extLst>
                <a:ext uri="{FF2B5EF4-FFF2-40B4-BE49-F238E27FC236}">
                  <a16:creationId xmlns:a16="http://schemas.microsoft.com/office/drawing/2014/main" id="{374C1610-5165-43A6-AA9B-B08A9C734C77}"/>
                </a:ext>
              </a:extLst>
            </p:cNvPr>
            <p:cNvSpPr txBox="1"/>
            <p:nvPr userDrawn="1"/>
          </p:nvSpPr>
          <p:spPr>
            <a:xfrm>
              <a:off x="2758969" y="1186144"/>
              <a:ext cx="276038" cy="235962"/>
            </a:xfrm>
            <a:prstGeom prst="rect">
              <a:avLst/>
            </a:prstGeom>
            <a:noFill/>
          </p:spPr>
          <p:txBody>
            <a:bodyPr wrap="none" rtlCol="0">
              <a:spAutoFit/>
            </a:bodyPr>
            <a:lstStyle/>
            <a:p>
              <a:r>
                <a:rPr lang="en-US" sz="1400" baseline="30000" dirty="0">
                  <a:solidFill>
                    <a:schemeClr val="bg1"/>
                  </a:solidFill>
                  <a:latin typeface="Times New Roman" panose="02020603050405020304" pitchFamily="18" charset="0"/>
                  <a:cs typeface="Times New Roman" panose="02020603050405020304" pitchFamily="18" charset="0"/>
                </a:rPr>
                <a:t>®</a:t>
              </a:r>
              <a:endParaRPr lang="en-US" sz="1400" baseline="30000" dirty="0">
                <a:solidFill>
                  <a:schemeClr val="bg1"/>
                </a:solidFill>
              </a:endParaRPr>
            </a:p>
          </p:txBody>
        </p:sp>
      </p:grpSp>
    </p:spTree>
    <p:extLst>
      <p:ext uri="{BB962C8B-B14F-4D97-AF65-F5344CB8AC3E}">
        <p14:creationId xmlns:p14="http://schemas.microsoft.com/office/powerpoint/2010/main" val="98397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92370" y="1309333"/>
            <a:ext cx="5231422" cy="422823"/>
          </a:xfrm>
          <a:prstGeom prst="rect">
            <a:avLst/>
          </a:prstGeom>
        </p:spPr>
        <p:txBody>
          <a:bodyPr lIns="0" tIns="0" rIns="0" bIns="0">
            <a:noAutofit/>
          </a:bodyPr>
          <a:lstStyle>
            <a:lvl1pPr algn="l">
              <a:defRPr sz="3200" b="0" i="0">
                <a:solidFill>
                  <a:srgbClr val="FFFFFF"/>
                </a:solidFill>
                <a:latin typeface="Calibri Regular" charset="0"/>
                <a:ea typeface="Calibri Regular" charset="0"/>
                <a:cs typeface="Calibri Regular" charset="0"/>
              </a:defRPr>
            </a:lvl1pPr>
          </a:lstStyle>
          <a:p>
            <a:r>
              <a:rPr lang="en-US" dirty="0"/>
              <a:t>Section Title </a:t>
            </a:r>
          </a:p>
        </p:txBody>
      </p:sp>
      <p:sp>
        <p:nvSpPr>
          <p:cNvPr id="7" name="Subtitle 2"/>
          <p:cNvSpPr>
            <a:spLocks noGrp="1"/>
          </p:cNvSpPr>
          <p:nvPr>
            <p:ph type="subTitle" idx="1" hasCustomPrompt="1"/>
          </p:nvPr>
        </p:nvSpPr>
        <p:spPr>
          <a:xfrm>
            <a:off x="492369" y="2011458"/>
            <a:ext cx="5231423" cy="830958"/>
          </a:xfrm>
          <a:prstGeom prst="rect">
            <a:avLst/>
          </a:prstGeom>
        </p:spPr>
        <p:txBody>
          <a:bodyPr lIns="0" tIns="0" rIns="0" bIns="0">
            <a:normAutofit/>
          </a:bodyPr>
          <a:lstStyle>
            <a:lvl1pPr marL="0" indent="0" algn="l">
              <a:buNone/>
              <a:defRPr sz="1800" b="0" i="0">
                <a:solidFill>
                  <a:srgbClr val="FFFFFF"/>
                </a:solidFill>
                <a:latin typeface="Calibri Regular" charset="0"/>
                <a:ea typeface="Calibri Regular" charset="0"/>
                <a:cs typeface="Calibri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cxnSp>
        <p:nvCxnSpPr>
          <p:cNvPr id="8" name="Straight Connector 7"/>
          <p:cNvCxnSpPr>
            <a:cxnSpLocks/>
          </p:cNvCxnSpPr>
          <p:nvPr userDrawn="1"/>
        </p:nvCxnSpPr>
        <p:spPr>
          <a:xfrm>
            <a:off x="492369" y="1837592"/>
            <a:ext cx="4369563"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grpSp>
        <p:nvGrpSpPr>
          <p:cNvPr id="5" name="Group 4">
            <a:extLst>
              <a:ext uri="{FF2B5EF4-FFF2-40B4-BE49-F238E27FC236}">
                <a16:creationId xmlns:a16="http://schemas.microsoft.com/office/drawing/2014/main" id="{C25C69C4-D885-489D-9E91-11D17B6E7E80}"/>
              </a:ext>
            </a:extLst>
          </p:cNvPr>
          <p:cNvGrpSpPr/>
          <p:nvPr userDrawn="1"/>
        </p:nvGrpSpPr>
        <p:grpSpPr>
          <a:xfrm>
            <a:off x="492369" y="2683305"/>
            <a:ext cx="1998485" cy="760826"/>
            <a:chOff x="492369" y="2683305"/>
            <a:chExt cx="1998485" cy="760826"/>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2369" y="2683305"/>
              <a:ext cx="1902066" cy="760826"/>
            </a:xfrm>
            <a:prstGeom prst="rect">
              <a:avLst/>
            </a:prstGeom>
          </p:spPr>
        </p:pic>
        <p:sp>
          <p:nvSpPr>
            <p:cNvPr id="4" name="TextBox 3">
              <a:extLst>
                <a:ext uri="{FF2B5EF4-FFF2-40B4-BE49-F238E27FC236}">
                  <a16:creationId xmlns:a16="http://schemas.microsoft.com/office/drawing/2014/main" id="{37FD0E8B-9D73-4E6D-874D-1A41922F58E3}"/>
                </a:ext>
              </a:extLst>
            </p:cNvPr>
            <p:cNvSpPr txBox="1"/>
            <p:nvPr userDrawn="1"/>
          </p:nvSpPr>
          <p:spPr>
            <a:xfrm>
              <a:off x="2189168" y="2877781"/>
              <a:ext cx="301686" cy="276999"/>
            </a:xfrm>
            <a:prstGeom prst="rect">
              <a:avLst/>
            </a:prstGeom>
            <a:noFill/>
          </p:spPr>
          <p:txBody>
            <a:bodyPr wrap="none" rtlCol="0">
              <a:spAutoFit/>
            </a:bodyPr>
            <a:lstStyle/>
            <a:p>
              <a:r>
                <a:rPr lang="en-US" baseline="30000" dirty="0">
                  <a:solidFill>
                    <a:schemeClr val="bg1"/>
                  </a:solidFill>
                  <a:latin typeface="Times New Roman" panose="02020603050405020304" pitchFamily="18" charset="0"/>
                  <a:cs typeface="Times New Roman" panose="02020603050405020304" pitchFamily="18" charset="0"/>
                </a:rPr>
                <a:t>®</a:t>
              </a:r>
              <a:endParaRPr lang="en-US" baseline="30000" dirty="0">
                <a:solidFill>
                  <a:schemeClr val="bg1"/>
                </a:solidFill>
              </a:endParaRPr>
            </a:p>
          </p:txBody>
        </p:sp>
      </p:grpSp>
    </p:spTree>
    <p:extLst>
      <p:ext uri="{BB962C8B-B14F-4D97-AF65-F5344CB8AC3E}">
        <p14:creationId xmlns:p14="http://schemas.microsoft.com/office/powerpoint/2010/main" val="403105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24956"/>
            <a:ext cx="9144000" cy="1241425"/>
          </a:xfrm>
          <a:prstGeom prst="rect">
            <a:avLst/>
          </a:prstGeom>
        </p:spPr>
        <p:txBody>
          <a:bodyPr/>
          <a:lstStyle>
            <a:lvl1pPr marL="0" indent="0" algn="ctr">
              <a:buNone/>
              <a:defRPr sz="1800" b="0" i="0">
                <a:solidFill>
                  <a:schemeClr val="bg1"/>
                </a:solidFill>
                <a:latin typeface="Calibri Regular" charset="0"/>
                <a:ea typeface="Calibri Regular" charset="0"/>
                <a:cs typeface="Calibri Regular"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065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1">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81782" y="1981962"/>
            <a:ext cx="5242012" cy="830958"/>
          </a:xfrm>
          <a:prstGeom prst="rect">
            <a:avLst/>
          </a:prstGeom>
        </p:spPr>
        <p:txBody>
          <a:bodyPr lIns="0" tIns="0" rIns="0" bIns="0">
            <a:normAutofit/>
          </a:bodyPr>
          <a:lstStyle>
            <a:lvl1pPr marL="0" indent="0" algn="l">
              <a:buNone/>
              <a:defRPr sz="1350" b="0" i="0">
                <a:solidFill>
                  <a:srgbClr val="FFFFFF"/>
                </a:solidFill>
                <a:latin typeface="Calibri Regular" charset="0"/>
                <a:ea typeface="Calibri Regular" charset="0"/>
                <a:cs typeface="Calibri Regular"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Subtitle</a:t>
            </a:r>
          </a:p>
        </p:txBody>
      </p:sp>
      <p:cxnSp>
        <p:nvCxnSpPr>
          <p:cNvPr id="8" name="Straight Connector 7"/>
          <p:cNvCxnSpPr>
            <a:cxnSpLocks/>
          </p:cNvCxnSpPr>
          <p:nvPr userDrawn="1"/>
        </p:nvCxnSpPr>
        <p:spPr>
          <a:xfrm>
            <a:off x="492369" y="1837592"/>
            <a:ext cx="4502418" cy="0"/>
          </a:xfrm>
          <a:prstGeom prst="line">
            <a:avLst/>
          </a:prstGeom>
          <a:ln>
            <a:solidFill>
              <a:schemeClr val="bg1"/>
            </a:solidFill>
          </a:ln>
        </p:spPr>
        <p:style>
          <a:lnRef idx="1">
            <a:schemeClr val="accent6"/>
          </a:lnRef>
          <a:fillRef idx="0">
            <a:schemeClr val="accent6"/>
          </a:fillRef>
          <a:effectRef idx="0">
            <a:schemeClr val="accent6"/>
          </a:effectRef>
          <a:fontRef idx="minor">
            <a:schemeClr val="tx1"/>
          </a:fontRef>
        </p:style>
      </p:cxn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4273" y="2842416"/>
            <a:ext cx="1589592" cy="570620"/>
          </a:xfrm>
          <a:prstGeom prst="rect">
            <a:avLst/>
          </a:prstGeom>
        </p:spPr>
      </p:pic>
      <p:sp>
        <p:nvSpPr>
          <p:cNvPr id="2" name="Title 1">
            <a:extLst>
              <a:ext uri="{FF2B5EF4-FFF2-40B4-BE49-F238E27FC236}">
                <a16:creationId xmlns:a16="http://schemas.microsoft.com/office/drawing/2014/main" id="{425F3D12-0777-4C14-900F-02431E5C809B}"/>
              </a:ext>
            </a:extLst>
          </p:cNvPr>
          <p:cNvSpPr>
            <a:spLocks noGrp="1"/>
          </p:cNvSpPr>
          <p:nvPr>
            <p:ph type="title" hasCustomPrompt="1"/>
          </p:nvPr>
        </p:nvSpPr>
        <p:spPr>
          <a:xfrm>
            <a:off x="492368" y="1352096"/>
            <a:ext cx="6716049" cy="383957"/>
          </a:xfrm>
          <a:prstGeom prst="rect">
            <a:avLst/>
          </a:prstGeom>
        </p:spPr>
        <p:txBody>
          <a:bodyPr/>
          <a:lstStyle>
            <a:lvl1pPr algn="l">
              <a:defRPr sz="2175">
                <a:solidFill>
                  <a:schemeClr val="bg1"/>
                </a:solidFill>
              </a:defRPr>
            </a:lvl1pPr>
          </a:lstStyle>
          <a:p>
            <a:r>
              <a:rPr lang="en-US"/>
              <a:t>Section Title</a:t>
            </a:r>
          </a:p>
        </p:txBody>
      </p:sp>
    </p:spTree>
    <p:extLst>
      <p:ext uri="{BB962C8B-B14F-4D97-AF65-F5344CB8AC3E}">
        <p14:creationId xmlns:p14="http://schemas.microsoft.com/office/powerpoint/2010/main" val="51757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4194" y="560440"/>
            <a:ext cx="7757776" cy="369382"/>
          </a:xfrm>
          <a:prstGeom prst="rect">
            <a:avLst/>
          </a:prstGeom>
        </p:spPr>
        <p:txBody>
          <a:bodyPr lIns="0" tIns="0" rIns="0" bIns="0" anchor="t" anchorCtr="0">
            <a:noAutofit/>
          </a:bodyPr>
          <a:lstStyle>
            <a:lvl1pPr algn="l">
              <a:defRPr sz="1950" b="0" i="0">
                <a:solidFill>
                  <a:srgbClr val="008BCA"/>
                </a:solidFill>
                <a:latin typeface="Calibri Regular" charset="0"/>
                <a:ea typeface="Calibri Regular" charset="0"/>
                <a:cs typeface="Calibri Regular" charset="0"/>
              </a:defRPr>
            </a:lvl1pPr>
          </a:lstStyle>
          <a:p>
            <a:r>
              <a:rPr lang="en-US"/>
              <a:t>Title</a:t>
            </a:r>
          </a:p>
        </p:txBody>
      </p:sp>
      <p:sp>
        <p:nvSpPr>
          <p:cNvPr id="9" name="Slide Number Placeholder 5"/>
          <p:cNvSpPr>
            <a:spLocks noGrp="1"/>
          </p:cNvSpPr>
          <p:nvPr>
            <p:ph type="sldNum" sz="quarter" idx="4"/>
          </p:nvPr>
        </p:nvSpPr>
        <p:spPr>
          <a:xfrm>
            <a:off x="6600754" y="4732963"/>
            <a:ext cx="2133600" cy="273844"/>
          </a:xfrm>
          <a:prstGeom prst="rect">
            <a:avLst/>
          </a:prstGeom>
        </p:spPr>
        <p:txBody>
          <a:bodyPr vert="horz" lIns="91440" tIns="45720" rIns="91440" bIns="45720" rtlCol="0" anchor="ctr"/>
          <a:lstStyle>
            <a:lvl1pPr algn="r">
              <a:defRPr sz="800" b="0" i="0">
                <a:solidFill>
                  <a:schemeClr val="tx1">
                    <a:tint val="75000"/>
                  </a:schemeClr>
                </a:solidFill>
                <a:latin typeface="Calibri Regular" charset="0"/>
                <a:ea typeface="Calibri Regular" charset="0"/>
                <a:cs typeface="Calibri Regular" charset="0"/>
              </a:defRPr>
            </a:lvl1pPr>
          </a:lstStyle>
          <a:p>
            <a:fld id="{2066355A-084C-D24E-9AD2-7E4FC41EA627}" type="slidenum">
              <a:rPr lang="en-US" smtClean="0"/>
              <a:pPr/>
              <a:t>‹#›</a:t>
            </a:fld>
            <a:endParaRPr lang="en-US" dirty="0"/>
          </a:p>
        </p:txBody>
      </p:sp>
      <p:sp>
        <p:nvSpPr>
          <p:cNvPr id="11" name="Title 1"/>
          <p:cNvSpPr txBox="1">
            <a:spLocks/>
          </p:cNvSpPr>
          <p:nvPr userDrawn="1"/>
        </p:nvSpPr>
        <p:spPr>
          <a:xfrm>
            <a:off x="964194" y="2318504"/>
            <a:ext cx="7757776" cy="297179"/>
          </a:xfrm>
          <a:prstGeom prst="rect">
            <a:avLst/>
          </a:prstGeom>
        </p:spPr>
        <p:txBody>
          <a:bodyPr lIns="0" tIns="0" rIns="0" bIns="0" anchor="t" anchorCtr="0">
            <a:normAutofit/>
          </a:bodyPr>
          <a:lstStyle>
            <a:lvl1pPr algn="l" defTabSz="457200" rtl="0" eaLnBrk="1" latinLnBrk="0" hangingPunct="1">
              <a:spcBef>
                <a:spcPct val="0"/>
              </a:spcBef>
              <a:buNone/>
              <a:defRPr sz="2000" b="0" i="0" kern="1200">
                <a:solidFill>
                  <a:srgbClr val="008BCA"/>
                </a:solidFill>
                <a:latin typeface="Quatro Medium" charset="0"/>
                <a:ea typeface="Quatro Medium" charset="0"/>
                <a:cs typeface="Quatro Medium" charset="0"/>
              </a:defRPr>
            </a:lvl1pPr>
          </a:lstStyle>
          <a:p>
            <a:endParaRPr lang="en-US" sz="1400" b="0" i="0" dirty="0">
              <a:solidFill>
                <a:schemeClr val="bg2">
                  <a:lumMod val="10000"/>
                </a:schemeClr>
              </a:solidFill>
              <a:latin typeface="Calibri Regular" charset="0"/>
              <a:ea typeface="Calibri Regular" charset="0"/>
              <a:cs typeface="Calibri Regular" charset="0"/>
            </a:endParaRPr>
          </a:p>
        </p:txBody>
      </p:sp>
      <p:sp>
        <p:nvSpPr>
          <p:cNvPr id="5" name="Content Placeholder 4">
            <a:extLst>
              <a:ext uri="{FF2B5EF4-FFF2-40B4-BE49-F238E27FC236}">
                <a16:creationId xmlns:a16="http://schemas.microsoft.com/office/drawing/2014/main" id="{AA5CB2BA-8D5C-4336-86B5-5901832D7698}"/>
              </a:ext>
            </a:extLst>
          </p:cNvPr>
          <p:cNvSpPr>
            <a:spLocks noGrp="1"/>
          </p:cNvSpPr>
          <p:nvPr>
            <p:ph sz="quarter" idx="10"/>
          </p:nvPr>
        </p:nvSpPr>
        <p:spPr>
          <a:xfrm>
            <a:off x="964196" y="1216744"/>
            <a:ext cx="7757775" cy="3303638"/>
          </a:xfrm>
          <a:prstGeom prst="rect">
            <a:avLst/>
          </a:prstGeom>
        </p:spPr>
        <p:txBody>
          <a:bodyPr/>
          <a:lstStyle>
            <a:lvl1pPr>
              <a:defRPr sz="1500">
                <a:solidFill>
                  <a:schemeClr val="bg2">
                    <a:lumMod val="10000"/>
                  </a:schemeClr>
                </a:solidFill>
                <a:latin typeface="Calibri" panose="020F0502020204030204" pitchFamily="34" charset="0"/>
                <a:cs typeface="Calibri" panose="020F0502020204030204" pitchFamily="34" charset="0"/>
              </a:defRPr>
            </a:lvl1pPr>
            <a:lvl2pPr>
              <a:defRPr sz="1350">
                <a:solidFill>
                  <a:schemeClr val="bg2">
                    <a:lumMod val="10000"/>
                  </a:schemeClr>
                </a:solidFill>
                <a:latin typeface="Calibri" panose="020F0502020204030204" pitchFamily="34" charset="0"/>
                <a:cs typeface="Calibri" panose="020F0502020204030204" pitchFamily="34" charset="0"/>
              </a:defRPr>
            </a:lvl2pPr>
            <a:lvl3pPr>
              <a:defRPr sz="1200">
                <a:solidFill>
                  <a:schemeClr val="bg2">
                    <a:lumMod val="10000"/>
                  </a:schemeClr>
                </a:solidFill>
                <a:latin typeface="Calibri" panose="020F0502020204030204" pitchFamily="34" charset="0"/>
                <a:cs typeface="Calibri" panose="020F0502020204030204" pitchFamily="34" charset="0"/>
              </a:defRPr>
            </a:lvl3pPr>
            <a:lvl4pPr>
              <a:defRPr sz="900">
                <a:solidFill>
                  <a:schemeClr val="bg2">
                    <a:lumMod val="10000"/>
                  </a:schemeClr>
                </a:solidFill>
                <a:latin typeface="Calibri" panose="020F0502020204030204" pitchFamily="34" charset="0"/>
                <a:cs typeface="Calibri" panose="020F0502020204030204" pitchFamily="34" charset="0"/>
              </a:defRPr>
            </a:lvl4pPr>
            <a:lvl5pPr>
              <a:defRPr sz="900">
                <a:solidFill>
                  <a:schemeClr val="bg2">
                    <a:lumMod val="10000"/>
                  </a:schemeClr>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9396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wo Column">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964194" y="545691"/>
            <a:ext cx="7757776" cy="384131"/>
          </a:xfrm>
          <a:prstGeom prst="rect">
            <a:avLst/>
          </a:prstGeom>
        </p:spPr>
        <p:txBody>
          <a:bodyPr lIns="0" tIns="0" rIns="0" bIns="0" anchor="t" anchorCtr="0">
            <a:noAutofit/>
          </a:bodyPr>
          <a:lstStyle>
            <a:lvl1pPr algn="l">
              <a:defRPr sz="1950" b="0" i="0">
                <a:solidFill>
                  <a:srgbClr val="008BCA"/>
                </a:solidFill>
                <a:latin typeface="Calibri Regular" charset="0"/>
                <a:ea typeface="Calibri Regular" charset="0"/>
                <a:cs typeface="Calibri Regular" charset="0"/>
              </a:defRPr>
            </a:lvl1pPr>
          </a:lstStyle>
          <a:p>
            <a:r>
              <a:rPr lang="en-US" dirty="0"/>
              <a:t>Title</a:t>
            </a:r>
          </a:p>
        </p:txBody>
      </p:sp>
      <p:sp>
        <p:nvSpPr>
          <p:cNvPr id="15" name="Slide Number Placeholder 5"/>
          <p:cNvSpPr>
            <a:spLocks noGrp="1"/>
          </p:cNvSpPr>
          <p:nvPr>
            <p:ph type="sldNum" sz="quarter" idx="4"/>
          </p:nvPr>
        </p:nvSpPr>
        <p:spPr>
          <a:xfrm>
            <a:off x="6610582" y="4732963"/>
            <a:ext cx="2133600" cy="273844"/>
          </a:xfrm>
          <a:prstGeom prst="rect">
            <a:avLst/>
          </a:prstGeom>
        </p:spPr>
        <p:txBody>
          <a:bodyPr vert="horz" lIns="91440" tIns="45720" rIns="91440" bIns="45720" rtlCol="0" anchor="ctr"/>
          <a:lstStyle>
            <a:lvl1pPr algn="r">
              <a:defRPr sz="800" b="0" i="0">
                <a:solidFill>
                  <a:schemeClr val="tx1">
                    <a:tint val="75000"/>
                  </a:schemeClr>
                </a:solidFill>
                <a:latin typeface="Calibri Regular" charset="0"/>
                <a:ea typeface="Calibri Regular" charset="0"/>
                <a:cs typeface="Calibri Regular" charset="0"/>
              </a:defRPr>
            </a:lvl1pPr>
          </a:lstStyle>
          <a:p>
            <a:fld id="{2066355A-084C-D24E-9AD2-7E4FC41EA627}" type="slidenum">
              <a:rPr lang="en-US" smtClean="0"/>
              <a:pPr/>
              <a:t>‹#›</a:t>
            </a:fld>
            <a:endParaRPr lang="en-US" dirty="0"/>
          </a:p>
        </p:txBody>
      </p:sp>
      <p:sp>
        <p:nvSpPr>
          <p:cNvPr id="5" name="Content Placeholder 4">
            <a:extLst>
              <a:ext uri="{FF2B5EF4-FFF2-40B4-BE49-F238E27FC236}">
                <a16:creationId xmlns:a16="http://schemas.microsoft.com/office/drawing/2014/main" id="{0B6E36AC-FA11-4179-B2AD-B9576E27CEBC}"/>
              </a:ext>
            </a:extLst>
          </p:cNvPr>
          <p:cNvSpPr>
            <a:spLocks noGrp="1"/>
          </p:cNvSpPr>
          <p:nvPr>
            <p:ph sz="quarter" idx="10"/>
          </p:nvPr>
        </p:nvSpPr>
        <p:spPr>
          <a:xfrm>
            <a:off x="964196" y="1216743"/>
            <a:ext cx="3597973" cy="3347884"/>
          </a:xfrm>
          <a:prstGeom prst="rect">
            <a:avLst/>
          </a:prstGeom>
        </p:spPr>
        <p:txBody>
          <a:bodyPr/>
          <a:lstStyle>
            <a:lvl1pPr>
              <a:defRPr sz="1500">
                <a:solidFill>
                  <a:schemeClr val="bg2">
                    <a:lumMod val="10000"/>
                  </a:schemeClr>
                </a:solidFill>
                <a:latin typeface="Calibri" panose="020F0502020204030204" pitchFamily="34" charset="0"/>
                <a:cs typeface="Calibri" panose="020F0502020204030204" pitchFamily="34" charset="0"/>
              </a:defRPr>
            </a:lvl1pPr>
            <a:lvl2pPr>
              <a:defRPr sz="1350">
                <a:solidFill>
                  <a:schemeClr val="bg2">
                    <a:lumMod val="10000"/>
                  </a:schemeClr>
                </a:solidFill>
                <a:latin typeface="Calibri" panose="020F0502020204030204" pitchFamily="34" charset="0"/>
                <a:cs typeface="Calibri" panose="020F0502020204030204" pitchFamily="34" charset="0"/>
              </a:defRPr>
            </a:lvl2pPr>
            <a:lvl3pPr>
              <a:defRPr sz="1200">
                <a:solidFill>
                  <a:schemeClr val="bg2">
                    <a:lumMod val="10000"/>
                  </a:schemeClr>
                </a:solidFill>
                <a:latin typeface="Calibri" panose="020F0502020204030204" pitchFamily="34" charset="0"/>
                <a:cs typeface="Calibri" panose="020F0502020204030204" pitchFamily="34" charset="0"/>
              </a:defRPr>
            </a:lvl3pPr>
            <a:lvl4pPr>
              <a:defRPr sz="900">
                <a:solidFill>
                  <a:schemeClr val="bg2">
                    <a:lumMod val="10000"/>
                  </a:schemeClr>
                </a:solidFill>
                <a:latin typeface="Calibri" panose="020F0502020204030204" pitchFamily="34" charset="0"/>
                <a:cs typeface="Calibri" panose="020F0502020204030204" pitchFamily="34" charset="0"/>
              </a:defRPr>
            </a:lvl4pPr>
            <a:lvl5pPr>
              <a:defRPr sz="900">
                <a:solidFill>
                  <a:schemeClr val="bg2">
                    <a:lumMod val="10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a:extLst>
              <a:ext uri="{FF2B5EF4-FFF2-40B4-BE49-F238E27FC236}">
                <a16:creationId xmlns:a16="http://schemas.microsoft.com/office/drawing/2014/main" id="{13142EE4-B713-4458-9657-BB9FC6D2A060}"/>
              </a:ext>
            </a:extLst>
          </p:cNvPr>
          <p:cNvSpPr>
            <a:spLocks noGrp="1"/>
          </p:cNvSpPr>
          <p:nvPr>
            <p:ph sz="quarter" idx="11"/>
          </p:nvPr>
        </p:nvSpPr>
        <p:spPr>
          <a:xfrm>
            <a:off x="4965291" y="1216743"/>
            <a:ext cx="3756680" cy="3347883"/>
          </a:xfrm>
          <a:prstGeom prst="rect">
            <a:avLst/>
          </a:prstGeom>
        </p:spPr>
        <p:txBody>
          <a:bodyPr/>
          <a:lstStyle>
            <a:lvl1pPr>
              <a:defRPr sz="1500">
                <a:solidFill>
                  <a:schemeClr val="bg2">
                    <a:lumMod val="10000"/>
                  </a:schemeClr>
                </a:solidFill>
                <a:latin typeface="Calibri" panose="020F0502020204030204" pitchFamily="34" charset="0"/>
                <a:cs typeface="Calibri" panose="020F0502020204030204" pitchFamily="34" charset="0"/>
              </a:defRPr>
            </a:lvl1pPr>
            <a:lvl2pPr>
              <a:defRPr sz="1350">
                <a:solidFill>
                  <a:schemeClr val="bg2">
                    <a:lumMod val="10000"/>
                  </a:schemeClr>
                </a:solidFill>
                <a:latin typeface="Calibri" panose="020F0502020204030204" pitchFamily="34" charset="0"/>
                <a:cs typeface="Calibri" panose="020F0502020204030204" pitchFamily="34" charset="0"/>
              </a:defRPr>
            </a:lvl2pPr>
            <a:lvl3pPr>
              <a:defRPr sz="1200">
                <a:solidFill>
                  <a:schemeClr val="bg2">
                    <a:lumMod val="10000"/>
                  </a:schemeClr>
                </a:solidFill>
                <a:latin typeface="Calibri" panose="020F0502020204030204" pitchFamily="34" charset="0"/>
                <a:cs typeface="Calibri" panose="020F0502020204030204" pitchFamily="34" charset="0"/>
              </a:defRPr>
            </a:lvl3pPr>
            <a:lvl4pPr>
              <a:defRPr sz="900">
                <a:solidFill>
                  <a:schemeClr val="bg2">
                    <a:lumMod val="10000"/>
                  </a:schemeClr>
                </a:solidFill>
                <a:latin typeface="Calibri" panose="020F0502020204030204" pitchFamily="34" charset="0"/>
                <a:cs typeface="Calibri" panose="020F0502020204030204" pitchFamily="34" charset="0"/>
              </a:defRPr>
            </a:lvl4pPr>
            <a:lvl5pPr>
              <a:defRPr sz="900">
                <a:solidFill>
                  <a:schemeClr val="bg2">
                    <a:lumMod val="10000"/>
                  </a:schemeClr>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462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1F7F-5EA0-445A-8AF6-0017D14C2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06E187-7C54-41E3-B9FE-7E55D252BC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0328A-ABC3-4151-9D42-2A3E6724E90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A47505-6401-47E7-8BD7-357F28F6E4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E4BE58-1FF9-4F92-84B5-E6C361B6FB17}"/>
              </a:ext>
            </a:extLst>
          </p:cNvPr>
          <p:cNvSpPr>
            <a:spLocks noGrp="1"/>
          </p:cNvSpPr>
          <p:nvPr>
            <p:ph type="sldNum" sz="quarter" idx="12"/>
          </p:nvPr>
        </p:nvSpPr>
        <p:spPr/>
        <p:txBody>
          <a:bodyPr/>
          <a:lstStyle/>
          <a:p>
            <a:fld id="{26A0A34E-C4F0-475C-BD8A-1F98D006AE8C}" type="slidenum">
              <a:rPr lang="en-US" smtClean="0"/>
              <a:t>‹#›</a:t>
            </a:fld>
            <a:endParaRPr lang="en-US" dirty="0"/>
          </a:p>
        </p:txBody>
      </p:sp>
    </p:spTree>
    <p:extLst>
      <p:ext uri="{BB962C8B-B14F-4D97-AF65-F5344CB8AC3E}">
        <p14:creationId xmlns:p14="http://schemas.microsoft.com/office/powerpoint/2010/main" val="242399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lide w Page #">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53327" y="1976096"/>
            <a:ext cx="3532909" cy="1191309"/>
          </a:xfrm>
          <a:prstGeom prst="rect">
            <a:avLst/>
          </a:prstGeom>
        </p:spPr>
        <p:txBody>
          <a:bodyPr/>
          <a:lstStyle>
            <a:lvl1pPr>
              <a:defRPr sz="927">
                <a:solidFill>
                  <a:srgbClr val="000000"/>
                </a:solidFill>
                <a:latin typeface="Calibri" panose="020F0502020204030204" pitchFamily="34" charset="0"/>
                <a:cs typeface="Calibri" panose="020F0502020204030204" pitchFamily="34" charset="0"/>
              </a:defRPr>
            </a:lvl1pPr>
            <a:lvl2pPr marL="374437" indent="-124812">
              <a:buFont typeface="Wingdings" panose="05000000000000000000" pitchFamily="2" charset="2"/>
              <a:buChar char="§"/>
              <a:defRPr sz="927">
                <a:solidFill>
                  <a:srgbClr val="000000"/>
                </a:solidFill>
                <a:latin typeface="Calibri" panose="020F0502020204030204" pitchFamily="34" charset="0"/>
                <a:cs typeface="Calibri" panose="020F0502020204030204" pitchFamily="34" charset="0"/>
              </a:defRPr>
            </a:lvl2pPr>
            <a:lvl3pPr marL="624061" indent="-124812">
              <a:buFont typeface="Century Gothic" panose="020B0502020202020204" pitchFamily="34" charset="0"/>
              <a:buChar char="-"/>
              <a:defRPr sz="927">
                <a:solidFill>
                  <a:srgbClr val="000000"/>
                </a:solidFill>
                <a:latin typeface="Calibri" panose="020F0502020204030204" pitchFamily="34" charset="0"/>
                <a:cs typeface="Calibri" panose="020F0502020204030204" pitchFamily="34" charset="0"/>
              </a:defRPr>
            </a:lvl3pPr>
            <a:lvl4pPr>
              <a:defRPr sz="927">
                <a:solidFill>
                  <a:schemeClr val="accent2"/>
                </a:solidFill>
                <a:latin typeface="Century Gothic" panose="020B0502020202020204" pitchFamily="34" charset="0"/>
              </a:defRPr>
            </a:lvl4pPr>
            <a:lvl5pPr>
              <a:defRPr sz="927">
                <a:solidFill>
                  <a:schemeClr val="accent2"/>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p:txBody>
      </p:sp>
      <p:sp>
        <p:nvSpPr>
          <p:cNvPr id="5" name="Title 4"/>
          <p:cNvSpPr>
            <a:spLocks noGrp="1"/>
          </p:cNvSpPr>
          <p:nvPr>
            <p:ph type="title" hasCustomPrompt="1"/>
          </p:nvPr>
        </p:nvSpPr>
        <p:spPr>
          <a:xfrm>
            <a:off x="153327" y="475047"/>
            <a:ext cx="3532909" cy="1405744"/>
          </a:xfrm>
          <a:prstGeom prst="rect">
            <a:avLst/>
          </a:prstGeom>
        </p:spPr>
        <p:txBody>
          <a:bodyPr/>
          <a:lstStyle>
            <a:lvl1pPr>
              <a:defRPr sz="1324" b="1" baseline="0">
                <a:solidFill>
                  <a:srgbClr val="000000"/>
                </a:solidFill>
                <a:latin typeface="Calibri" panose="020F0502020204030204" pitchFamily="34" charset="0"/>
                <a:cs typeface="Calibri" panose="020F0502020204030204" pitchFamily="34" charset="0"/>
              </a:defRPr>
            </a:lvl1pPr>
          </a:lstStyle>
          <a:p>
            <a:r>
              <a:rPr lang="en-US" dirty="0"/>
              <a:t>[Insert Strapline]</a:t>
            </a:r>
          </a:p>
        </p:txBody>
      </p:sp>
      <p:sp>
        <p:nvSpPr>
          <p:cNvPr id="4" name="Text Placeholder 3"/>
          <p:cNvSpPr>
            <a:spLocks noGrp="1"/>
          </p:cNvSpPr>
          <p:nvPr>
            <p:ph type="body" sz="quarter" idx="11" hasCustomPrompt="1"/>
          </p:nvPr>
        </p:nvSpPr>
        <p:spPr>
          <a:xfrm>
            <a:off x="153328" y="212958"/>
            <a:ext cx="1800245" cy="119131"/>
          </a:xfrm>
          <a:prstGeom prst="rect">
            <a:avLst/>
          </a:prstGeom>
        </p:spPr>
        <p:txBody>
          <a:bodyPr lIns="0" tIns="0" rIns="0" bIns="0" anchor="ctr"/>
          <a:lstStyle>
            <a:lvl1pPr marL="0" indent="0">
              <a:buNone/>
              <a:defRPr sz="794" b="1" i="1">
                <a:solidFill>
                  <a:schemeClr val="accent3"/>
                </a:solidFill>
                <a:latin typeface="Calibri" panose="020F0502020204030204" pitchFamily="34" charset="0"/>
                <a:cs typeface="Calibri" panose="020F0502020204030204" pitchFamily="34" charset="0"/>
              </a:defRPr>
            </a:lvl1pPr>
          </a:lstStyle>
          <a:p>
            <a:pPr lvl="0"/>
            <a:r>
              <a:rPr lang="en-US" dirty="0"/>
              <a:t>[Title]</a:t>
            </a:r>
          </a:p>
        </p:txBody>
      </p:sp>
    </p:spTree>
    <p:extLst>
      <p:ext uri="{BB962C8B-B14F-4D97-AF65-F5344CB8AC3E}">
        <p14:creationId xmlns:p14="http://schemas.microsoft.com/office/powerpoint/2010/main" val="244055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BBC3FF-9B92-40BE-9CAB-9676A4520A04}"/>
              </a:ext>
            </a:extLst>
          </p:cNvPr>
          <p:cNvSpPr>
            <a:spLocks noGrp="1"/>
          </p:cNvSpPr>
          <p:nvPr>
            <p:ph type="sldNum" sz="quarter" idx="10"/>
          </p:nvPr>
        </p:nvSpPr>
        <p:spPr/>
        <p:txBody>
          <a:bodyPr/>
          <a:lstStyle/>
          <a:p>
            <a:fld id="{7ADEE066-A14F-4BD7-875D-4BDCBEA7B2DB}" type="slidenum">
              <a:rPr lang="en-US" smtClean="0"/>
              <a:t>‹#›</a:t>
            </a:fld>
            <a:endParaRPr lang="en-US" dirty="0"/>
          </a:p>
        </p:txBody>
      </p:sp>
      <p:sp>
        <p:nvSpPr>
          <p:cNvPr id="6" name="Title Placeholder 1">
            <a:extLst>
              <a:ext uri="{FF2B5EF4-FFF2-40B4-BE49-F238E27FC236}">
                <a16:creationId xmlns:a16="http://schemas.microsoft.com/office/drawing/2014/main" id="{1EB83DB4-37AA-421B-A08E-CEE1FE79F4C1}"/>
              </a:ext>
            </a:extLst>
          </p:cNvPr>
          <p:cNvSpPr>
            <a:spLocks noGrp="1"/>
          </p:cNvSpPr>
          <p:nvPr>
            <p:ph type="title"/>
          </p:nvPr>
        </p:nvSpPr>
        <p:spPr>
          <a:xfrm>
            <a:off x="628650" y="299022"/>
            <a:ext cx="7886700" cy="695180"/>
          </a:xfrm>
          <a:prstGeom prst="rect">
            <a:avLst/>
          </a:prstGeom>
        </p:spPr>
        <p:txBody>
          <a:bodyPr vert="horz" lIns="91440" tIns="45720" rIns="91440" bIns="45720" rtlCol="0" anchor="ctr">
            <a:normAutofit/>
          </a:bodyPr>
          <a:lstStyle>
            <a:lvl1pPr>
              <a:defRPr sz="2400"/>
            </a:lvl1pPr>
          </a:lstStyle>
          <a:p>
            <a:r>
              <a:rPr lang="en-US" dirty="0"/>
              <a:t>Click to edit Master title style</a:t>
            </a:r>
          </a:p>
        </p:txBody>
      </p:sp>
      <p:sp>
        <p:nvSpPr>
          <p:cNvPr id="8" name="Text Placeholder 7">
            <a:extLst>
              <a:ext uri="{FF2B5EF4-FFF2-40B4-BE49-F238E27FC236}">
                <a16:creationId xmlns:a16="http://schemas.microsoft.com/office/drawing/2014/main" id="{95AE8008-D5B6-4CF0-AC9F-A996C3CA49AA}"/>
              </a:ext>
            </a:extLst>
          </p:cNvPr>
          <p:cNvSpPr>
            <a:spLocks noGrp="1"/>
          </p:cNvSpPr>
          <p:nvPr>
            <p:ph type="body" sz="quarter" idx="11"/>
          </p:nvPr>
        </p:nvSpPr>
        <p:spPr>
          <a:xfrm>
            <a:off x="628650" y="1169699"/>
            <a:ext cx="7886700" cy="314599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61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4F5A-B0A4-43A9-9056-866222781428}"/>
              </a:ext>
            </a:extLst>
          </p:cNvPr>
          <p:cNvSpPr>
            <a:spLocks noGrp="1"/>
          </p:cNvSpPr>
          <p:nvPr>
            <p:ph type="title"/>
          </p:nvPr>
        </p:nvSpPr>
        <p:spPr>
          <a:xfrm>
            <a:off x="628650" y="385470"/>
            <a:ext cx="7886700" cy="709035"/>
          </a:xfrm>
          <a:prstGeom prst="rect">
            <a:avLst/>
          </a:prstGeom>
        </p:spPr>
        <p:txBody>
          <a:bodyPr/>
          <a:lstStyle>
            <a:lvl1pPr>
              <a:defRPr sz="2400"/>
            </a:lvl1pPr>
          </a:lstStyle>
          <a:p>
            <a:r>
              <a:rPr lang="en-US" dirty="0"/>
              <a:t>Click to edit Master title style</a:t>
            </a:r>
          </a:p>
        </p:txBody>
      </p:sp>
      <p:sp>
        <p:nvSpPr>
          <p:cNvPr id="3" name="Slide Number Placeholder 2">
            <a:extLst>
              <a:ext uri="{FF2B5EF4-FFF2-40B4-BE49-F238E27FC236}">
                <a16:creationId xmlns:a16="http://schemas.microsoft.com/office/drawing/2014/main" id="{CA7E36E3-2CF4-4D09-87A1-04E9F7E74B1F}"/>
              </a:ext>
            </a:extLst>
          </p:cNvPr>
          <p:cNvSpPr>
            <a:spLocks noGrp="1"/>
          </p:cNvSpPr>
          <p:nvPr>
            <p:ph type="sldNum" sz="quarter" idx="10"/>
          </p:nvPr>
        </p:nvSpPr>
        <p:spPr/>
        <p:txBody>
          <a:bodyPr/>
          <a:lstStyle/>
          <a:p>
            <a:fld id="{7ADEE066-A14F-4BD7-875D-4BDCBEA7B2DB}" type="slidenum">
              <a:rPr lang="en-US" smtClean="0"/>
              <a:t>‹#›</a:t>
            </a:fld>
            <a:endParaRPr lang="en-US" dirty="0"/>
          </a:p>
        </p:txBody>
      </p:sp>
    </p:spTree>
    <p:extLst>
      <p:ext uri="{BB962C8B-B14F-4D97-AF65-F5344CB8AC3E}">
        <p14:creationId xmlns:p14="http://schemas.microsoft.com/office/powerpoint/2010/main" val="2719636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C5CB4-B295-4897-A1FA-A770F650D926}"/>
              </a:ext>
            </a:extLst>
          </p:cNvPr>
          <p:cNvSpPr>
            <a:spLocks noGrp="1"/>
          </p:cNvSpPr>
          <p:nvPr>
            <p:ph type="title"/>
          </p:nvPr>
        </p:nvSpPr>
        <p:spPr>
          <a:xfrm>
            <a:off x="628650" y="343908"/>
            <a:ext cx="7886700" cy="702107"/>
          </a:xfrm>
          <a:prstGeom prst="rect">
            <a:avLst/>
          </a:prstGeom>
        </p:spPr>
        <p:txBody>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88DA2D2A-9BE5-4816-AC00-D815C6C4ABB5}"/>
              </a:ext>
            </a:extLst>
          </p:cNvPr>
          <p:cNvSpPr>
            <a:spLocks noGrp="1"/>
          </p:cNvSpPr>
          <p:nvPr>
            <p:ph sz="half" idx="1"/>
          </p:nvPr>
        </p:nvSpPr>
        <p:spPr>
          <a:xfrm>
            <a:off x="628650" y="1163782"/>
            <a:ext cx="3867150" cy="328352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07DC6CE-DA8A-4771-8C4D-B4077921D203}"/>
              </a:ext>
            </a:extLst>
          </p:cNvPr>
          <p:cNvSpPr>
            <a:spLocks noGrp="1"/>
          </p:cNvSpPr>
          <p:nvPr>
            <p:ph sz="half" idx="2"/>
          </p:nvPr>
        </p:nvSpPr>
        <p:spPr>
          <a:xfrm>
            <a:off x="4648200" y="1163782"/>
            <a:ext cx="3867150" cy="32835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993BBA-A7A2-4447-8763-F3E88F8D2FD2}"/>
              </a:ext>
            </a:extLst>
          </p:cNvPr>
          <p:cNvSpPr>
            <a:spLocks noGrp="1"/>
          </p:cNvSpPr>
          <p:nvPr>
            <p:ph type="sldNum" sz="quarter" idx="12"/>
          </p:nvPr>
        </p:nvSpPr>
        <p:spPr/>
        <p:txBody>
          <a:bodyPr/>
          <a:lstStyle/>
          <a:p>
            <a:fld id="{7ADEE066-A14F-4BD7-875D-4BDCBEA7B2DB}" type="slidenum">
              <a:rPr lang="en-US" smtClean="0"/>
              <a:t>‹#›</a:t>
            </a:fld>
            <a:endParaRPr lang="en-US" dirty="0"/>
          </a:p>
        </p:txBody>
      </p:sp>
    </p:spTree>
    <p:extLst>
      <p:ext uri="{BB962C8B-B14F-4D97-AF65-F5344CB8AC3E}">
        <p14:creationId xmlns:p14="http://schemas.microsoft.com/office/powerpoint/2010/main" val="250234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4DCDB-F6D8-48C9-9761-7E73817EBFCB}"/>
              </a:ext>
            </a:extLst>
          </p:cNvPr>
          <p:cNvSpPr>
            <a:spLocks noGrp="1"/>
          </p:cNvSpPr>
          <p:nvPr>
            <p:ph type="title"/>
          </p:nvPr>
        </p:nvSpPr>
        <p:spPr>
          <a:xfrm>
            <a:off x="630238" y="364689"/>
            <a:ext cx="7886700" cy="709035"/>
          </a:xfrm>
          <a:prstGeom prst="rect">
            <a:avLst/>
          </a:prstGeom>
        </p:spPr>
        <p:txBody>
          <a:bodyPr/>
          <a:lstStyle>
            <a:lvl1pPr>
              <a:defRPr sz="2400"/>
            </a:lvl1pPr>
          </a:lstStyle>
          <a:p>
            <a:r>
              <a:rPr lang="en-US" dirty="0"/>
              <a:t>Click to edit Master title style</a:t>
            </a:r>
          </a:p>
        </p:txBody>
      </p:sp>
      <p:sp>
        <p:nvSpPr>
          <p:cNvPr id="3" name="Text Placeholder 2">
            <a:extLst>
              <a:ext uri="{FF2B5EF4-FFF2-40B4-BE49-F238E27FC236}">
                <a16:creationId xmlns:a16="http://schemas.microsoft.com/office/drawing/2014/main" id="{0D159720-1D59-49D2-9782-5D8DEF03F03B}"/>
              </a:ext>
            </a:extLst>
          </p:cNvPr>
          <p:cNvSpPr>
            <a:spLocks noGrp="1"/>
          </p:cNvSpPr>
          <p:nvPr>
            <p:ph type="body" idx="1"/>
          </p:nvPr>
        </p:nvSpPr>
        <p:spPr>
          <a:xfrm>
            <a:off x="630238" y="1094510"/>
            <a:ext cx="3868737" cy="55418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674CCB-1436-43DC-86A3-B8FAE96176B3}"/>
              </a:ext>
            </a:extLst>
          </p:cNvPr>
          <p:cNvSpPr>
            <a:spLocks noGrp="1"/>
          </p:cNvSpPr>
          <p:nvPr>
            <p:ph sz="half" idx="2"/>
          </p:nvPr>
        </p:nvSpPr>
        <p:spPr>
          <a:xfrm>
            <a:off x="630238" y="1648692"/>
            <a:ext cx="3868737" cy="2833253"/>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21B19EC-283A-4DBA-AE9C-1C73C4240ABE}"/>
              </a:ext>
            </a:extLst>
          </p:cNvPr>
          <p:cNvSpPr>
            <a:spLocks noGrp="1"/>
          </p:cNvSpPr>
          <p:nvPr>
            <p:ph type="body" sz="quarter" idx="3"/>
          </p:nvPr>
        </p:nvSpPr>
        <p:spPr>
          <a:xfrm>
            <a:off x="4629150" y="1094510"/>
            <a:ext cx="3887788" cy="55418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8AAFAF2-2A47-4F15-B97B-7A1B4B97A130}"/>
              </a:ext>
            </a:extLst>
          </p:cNvPr>
          <p:cNvSpPr>
            <a:spLocks noGrp="1"/>
          </p:cNvSpPr>
          <p:nvPr>
            <p:ph sz="quarter" idx="4"/>
          </p:nvPr>
        </p:nvSpPr>
        <p:spPr>
          <a:xfrm>
            <a:off x="4629150" y="1648692"/>
            <a:ext cx="3887788" cy="2833253"/>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EFD445C8-930A-4169-BDF7-D1C534FD5AE1}"/>
              </a:ext>
            </a:extLst>
          </p:cNvPr>
          <p:cNvSpPr>
            <a:spLocks noGrp="1"/>
          </p:cNvSpPr>
          <p:nvPr>
            <p:ph type="sldNum" sz="quarter" idx="12"/>
          </p:nvPr>
        </p:nvSpPr>
        <p:spPr/>
        <p:txBody>
          <a:bodyPr/>
          <a:lstStyle/>
          <a:p>
            <a:fld id="{7ADEE066-A14F-4BD7-875D-4BDCBEA7B2DB}" type="slidenum">
              <a:rPr lang="en-US" smtClean="0"/>
              <a:t>‹#›</a:t>
            </a:fld>
            <a:endParaRPr lang="en-US" dirty="0"/>
          </a:p>
        </p:txBody>
      </p:sp>
    </p:spTree>
    <p:extLst>
      <p:ext uri="{BB962C8B-B14F-4D97-AF65-F5344CB8AC3E}">
        <p14:creationId xmlns:p14="http://schemas.microsoft.com/office/powerpoint/2010/main" val="1496206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age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9D1B30-A6FC-4900-913E-39EFC3D00631}"/>
              </a:ext>
            </a:extLst>
          </p:cNvPr>
          <p:cNvSpPr>
            <a:spLocks noGrp="1"/>
          </p:cNvSpPr>
          <p:nvPr>
            <p:ph type="sldNum" sz="quarter" idx="12"/>
          </p:nvPr>
        </p:nvSpPr>
        <p:spPr/>
        <p:txBody>
          <a:bodyPr/>
          <a:lstStyle/>
          <a:p>
            <a:fld id="{7600EA51-3B58-4FF8-856C-6C8740E9F708}" type="slidenum">
              <a:rPr lang="en-US" smtClean="0"/>
              <a:t>‹#›</a:t>
            </a:fld>
            <a:endParaRPr lang="en-US" dirty="0"/>
          </a:p>
        </p:txBody>
      </p:sp>
    </p:spTree>
    <p:extLst>
      <p:ext uri="{BB962C8B-B14F-4D97-AF65-F5344CB8AC3E}">
        <p14:creationId xmlns:p14="http://schemas.microsoft.com/office/powerpoint/2010/main" val="3164490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1"/>
            <a:ext cx="9144000" cy="5153761"/>
          </a:xfrm>
          <a:prstGeom prst="rect">
            <a:avLst/>
          </a:prstGeom>
        </p:spPr>
      </p:pic>
    </p:spTree>
    <p:extLst>
      <p:ext uri="{BB962C8B-B14F-4D97-AF65-F5344CB8AC3E}">
        <p14:creationId xmlns:p14="http://schemas.microsoft.com/office/powerpoint/2010/main" val="1824866280"/>
      </p:ext>
    </p:extLst>
  </p:cSld>
  <p:clrMap bg1="lt1" tx1="dk1" bg2="lt2" tx2="dk2" accent1="accent1" accent2="accent2" accent3="accent3" accent4="accent4" accent5="accent5" accent6="accent6" hlink="hlink" folHlink="folHlink"/>
  <p:sldLayoutIdLst>
    <p:sldLayoutId id="2147493491" r:id="rId1"/>
    <p:sldLayoutId id="2147493517" r:id="rId2"/>
    <p:sldLayoutId id="2147493518" r:id="rId3"/>
    <p:sldLayoutId id="2147493523" r:id="rId4"/>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4901FD-7EA3-44D7-AC2C-4D85319A4DBB}"/>
              </a:ext>
            </a:extLst>
          </p:cNvPr>
          <p:cNvSpPr>
            <a:spLocks noGrp="1"/>
          </p:cNvSpPr>
          <p:nvPr>
            <p:ph type="sldNum" sz="quarter" idx="4"/>
          </p:nvPr>
        </p:nvSpPr>
        <p:spPr>
          <a:xfrm>
            <a:off x="6748896" y="4652831"/>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ADEE066-A14F-4BD7-875D-4BDCBEA7B2DB}" type="slidenum">
              <a:rPr lang="en-US" smtClean="0"/>
              <a:t>‹#›</a:t>
            </a:fld>
            <a:endParaRPr lang="en-US" dirty="0"/>
          </a:p>
        </p:txBody>
      </p:sp>
      <p:sp>
        <p:nvSpPr>
          <p:cNvPr id="8" name="Rectangle 7">
            <a:extLst>
              <a:ext uri="{FF2B5EF4-FFF2-40B4-BE49-F238E27FC236}">
                <a16:creationId xmlns:a16="http://schemas.microsoft.com/office/drawing/2014/main" id="{BCF70112-5DA2-4850-B9DF-5236C26A823C}"/>
              </a:ext>
            </a:extLst>
          </p:cNvPr>
          <p:cNvSpPr/>
          <p:nvPr userDrawn="1"/>
        </p:nvSpPr>
        <p:spPr>
          <a:xfrm>
            <a:off x="0" y="0"/>
            <a:ext cx="9144000" cy="176107"/>
          </a:xfrm>
          <a:prstGeom prst="rect">
            <a:avLst/>
          </a:prstGeom>
          <a:solidFill>
            <a:srgbClr val="008BCA"/>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p:txBody>
      </p:sp>
      <p:sp>
        <p:nvSpPr>
          <p:cNvPr id="9" name="Rectangle 8">
            <a:extLst>
              <a:ext uri="{FF2B5EF4-FFF2-40B4-BE49-F238E27FC236}">
                <a16:creationId xmlns:a16="http://schemas.microsoft.com/office/drawing/2014/main" id="{A7F6BCD4-E273-4E73-A46D-B973017A80A2}"/>
              </a:ext>
            </a:extLst>
          </p:cNvPr>
          <p:cNvSpPr/>
          <p:nvPr userDrawn="1"/>
        </p:nvSpPr>
        <p:spPr>
          <a:xfrm>
            <a:off x="0" y="4967393"/>
            <a:ext cx="9144000" cy="176107"/>
          </a:xfrm>
          <a:prstGeom prst="rect">
            <a:avLst/>
          </a:prstGeom>
          <a:solidFill>
            <a:srgbClr val="008BCA"/>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p:txBody>
      </p:sp>
      <p:pic>
        <p:nvPicPr>
          <p:cNvPr id="10" name="Picture 9">
            <a:extLst>
              <a:ext uri="{FF2B5EF4-FFF2-40B4-BE49-F238E27FC236}">
                <a16:creationId xmlns:a16="http://schemas.microsoft.com/office/drawing/2014/main" id="{7FBA9B91-7F21-44F1-B01D-490EDB063414}"/>
              </a:ext>
            </a:extLst>
          </p:cNvPr>
          <p:cNvPicPr>
            <a:picLocks noChangeAspect="1"/>
          </p:cNvPicPr>
          <p:nvPr userDrawn="1"/>
        </p:nvPicPr>
        <p:blipFill>
          <a:blip r:embed="rId6"/>
          <a:stretch>
            <a:fillRect/>
          </a:stretch>
        </p:blipFill>
        <p:spPr>
          <a:xfrm>
            <a:off x="7265207" y="4509766"/>
            <a:ext cx="1209844" cy="417702"/>
          </a:xfrm>
          <a:prstGeom prst="rect">
            <a:avLst/>
          </a:prstGeom>
        </p:spPr>
      </p:pic>
    </p:spTree>
    <p:extLst>
      <p:ext uri="{BB962C8B-B14F-4D97-AF65-F5344CB8AC3E}">
        <p14:creationId xmlns:p14="http://schemas.microsoft.com/office/powerpoint/2010/main" val="1665346997"/>
      </p:ext>
    </p:extLst>
  </p:cSld>
  <p:clrMap bg1="lt1" tx1="dk1" bg2="lt2" tx2="dk2" accent1="accent1" accent2="accent2" accent3="accent3" accent4="accent4" accent5="accent5" accent6="accent6" hlink="hlink" folHlink="folHlink"/>
  <p:sldLayoutIdLst>
    <p:sldLayoutId id="2147493515" r:id="rId1"/>
    <p:sldLayoutId id="2147493516" r:id="rId2"/>
    <p:sldLayoutId id="2147493504" r:id="rId3"/>
    <p:sldLayoutId id="2147493505" r:id="rId4"/>
  </p:sldLayoutIdLst>
  <p:hf hdr="0" dt="0"/>
  <p:txStyles>
    <p:titleStyle>
      <a:lvl1pPr algn="l" defTabSz="914400" rtl="0" eaLnBrk="1" latinLnBrk="0" hangingPunct="1">
        <a:lnSpc>
          <a:spcPct val="90000"/>
        </a:lnSpc>
        <a:spcBef>
          <a:spcPct val="0"/>
        </a:spcBef>
        <a:buNone/>
        <a:defRPr sz="3600" kern="1200">
          <a:solidFill>
            <a:srgbClr val="008BC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D274B0-8D3D-4088-813A-0CA90610A42D}"/>
              </a:ext>
            </a:extLst>
          </p:cNvPr>
          <p:cNvSpPr>
            <a:spLocks noGrp="1"/>
          </p:cNvSpPr>
          <p:nvPr>
            <p:ph type="sldNum" sz="quarter" idx="4"/>
          </p:nvPr>
        </p:nvSpPr>
        <p:spPr>
          <a:xfrm>
            <a:off x="6735041" y="4694277"/>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600EA51-3B58-4FF8-856C-6C8740E9F708}" type="slidenum">
              <a:rPr lang="en-US" smtClean="0"/>
              <a:t>‹#›</a:t>
            </a:fld>
            <a:endParaRPr lang="en-US" dirty="0"/>
          </a:p>
        </p:txBody>
      </p:sp>
      <p:sp>
        <p:nvSpPr>
          <p:cNvPr id="7" name="Rectangle 6">
            <a:extLst>
              <a:ext uri="{FF2B5EF4-FFF2-40B4-BE49-F238E27FC236}">
                <a16:creationId xmlns:a16="http://schemas.microsoft.com/office/drawing/2014/main" id="{7A5C3569-81EF-4C24-8F28-1F9F6557DF82}"/>
              </a:ext>
            </a:extLst>
          </p:cNvPr>
          <p:cNvSpPr/>
          <p:nvPr userDrawn="1"/>
        </p:nvSpPr>
        <p:spPr>
          <a:xfrm>
            <a:off x="0" y="0"/>
            <a:ext cx="9144000" cy="176107"/>
          </a:xfrm>
          <a:prstGeom prst="rect">
            <a:avLst/>
          </a:prstGeom>
          <a:solidFill>
            <a:srgbClr val="008BCA"/>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p:txBody>
      </p:sp>
      <p:sp>
        <p:nvSpPr>
          <p:cNvPr id="8" name="Rectangle 7">
            <a:extLst>
              <a:ext uri="{FF2B5EF4-FFF2-40B4-BE49-F238E27FC236}">
                <a16:creationId xmlns:a16="http://schemas.microsoft.com/office/drawing/2014/main" id="{69899388-5EEE-4F58-9E63-DFFF22B60EDD}"/>
              </a:ext>
            </a:extLst>
          </p:cNvPr>
          <p:cNvSpPr/>
          <p:nvPr userDrawn="1"/>
        </p:nvSpPr>
        <p:spPr>
          <a:xfrm>
            <a:off x="0" y="5000731"/>
            <a:ext cx="9144000" cy="176107"/>
          </a:xfrm>
          <a:prstGeom prst="rect">
            <a:avLst/>
          </a:prstGeom>
          <a:solidFill>
            <a:srgbClr val="008BCA"/>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p>
        </p:txBody>
      </p:sp>
      <p:pic>
        <p:nvPicPr>
          <p:cNvPr id="9" name="Picture 8">
            <a:extLst>
              <a:ext uri="{FF2B5EF4-FFF2-40B4-BE49-F238E27FC236}">
                <a16:creationId xmlns:a16="http://schemas.microsoft.com/office/drawing/2014/main" id="{B7332A0B-6293-49C6-9743-25303A58197B}"/>
              </a:ext>
            </a:extLst>
          </p:cNvPr>
          <p:cNvPicPr>
            <a:picLocks noChangeAspect="1"/>
          </p:cNvPicPr>
          <p:nvPr userDrawn="1"/>
        </p:nvPicPr>
        <p:blipFill>
          <a:blip r:embed="rId3"/>
          <a:stretch>
            <a:fillRect/>
          </a:stretch>
        </p:blipFill>
        <p:spPr>
          <a:xfrm>
            <a:off x="7207294" y="4529925"/>
            <a:ext cx="1251438" cy="432062"/>
          </a:xfrm>
          <a:prstGeom prst="rect">
            <a:avLst/>
          </a:prstGeom>
        </p:spPr>
      </p:pic>
    </p:spTree>
    <p:extLst>
      <p:ext uri="{BB962C8B-B14F-4D97-AF65-F5344CB8AC3E}">
        <p14:creationId xmlns:p14="http://schemas.microsoft.com/office/powerpoint/2010/main" val="4077378277"/>
      </p:ext>
    </p:extLst>
  </p:cSld>
  <p:clrMap bg1="lt1" tx1="dk1" bg2="lt2" tx2="dk2" accent1="accent1" accent2="accent2" accent3="accent3" accent4="accent4" accent5="accent5" accent6="accent6" hlink="hlink" folHlink="folHlink"/>
  <p:sldLayoutIdLst>
    <p:sldLayoutId id="214749351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323" y="2694354"/>
            <a:ext cx="2025162" cy="810065"/>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r="382" b="27709"/>
          <a:stretch/>
        </p:blipFill>
        <p:spPr>
          <a:xfrm>
            <a:off x="-35168" y="-1"/>
            <a:ext cx="9179168" cy="5143501"/>
          </a:xfrm>
          <a:prstGeom prst="rect">
            <a:avLst/>
          </a:prstGeom>
        </p:spPr>
      </p:pic>
    </p:spTree>
    <p:extLst>
      <p:ext uri="{BB962C8B-B14F-4D97-AF65-F5344CB8AC3E}">
        <p14:creationId xmlns:p14="http://schemas.microsoft.com/office/powerpoint/2010/main" val="3814331005"/>
      </p:ext>
    </p:extLst>
  </p:cSld>
  <p:clrMap bg1="lt1" tx1="dk1" bg2="lt2" tx2="dk2" accent1="accent1" accent2="accent2" accent3="accent3" accent4="accent4" accent5="accent5" accent6="accent6" hlink="hlink" folHlink="folHlink"/>
  <p:sldLayoutIdLst>
    <p:sldLayoutId id="2147493484"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cstate="screen">
            <a:extLst>
              <a:ext uri="{28A0092B-C50C-407E-A947-70E740481C1C}">
                <a14:useLocalDpi xmlns:a14="http://schemas.microsoft.com/office/drawing/2010/main"/>
              </a:ext>
            </a:extLst>
          </a:blip>
          <a:srcRect l="7565" t="3596" r="6590" b="3639"/>
          <a:stretch/>
        </p:blipFill>
        <p:spPr>
          <a:xfrm>
            <a:off x="0" y="1"/>
            <a:ext cx="9265920" cy="5242560"/>
          </a:xfrm>
          <a:prstGeom prst="rect">
            <a:avLst/>
          </a:prstGeom>
        </p:spPr>
      </p:pic>
      <p:sp>
        <p:nvSpPr>
          <p:cNvPr id="11" name="Subtitle 2"/>
          <p:cNvSpPr txBox="1">
            <a:spLocks/>
          </p:cNvSpPr>
          <p:nvPr userDrawn="1"/>
        </p:nvSpPr>
        <p:spPr>
          <a:xfrm>
            <a:off x="3812" y="4265923"/>
            <a:ext cx="9152930" cy="890048"/>
          </a:xfrm>
          <a:prstGeom prst="rect">
            <a:avLst/>
          </a:prstGeom>
        </p:spPr>
        <p:txBody>
          <a:bodyPr lIns="0" tIns="0" rIns="0" bIns="0">
            <a:normAutofit/>
          </a:bodyPr>
          <a:lstStyle>
            <a:lvl1pPr marL="0" indent="0" algn="ctr" defTabSz="914400" rtl="0" eaLnBrk="1" latinLnBrk="0" hangingPunct="1">
              <a:lnSpc>
                <a:spcPct val="90000"/>
              </a:lnSpc>
              <a:spcBef>
                <a:spcPts val="1000"/>
              </a:spcBef>
              <a:buFont typeface="Arial"/>
              <a:buNone/>
              <a:defRPr sz="1400" kern="1200">
                <a:solidFill>
                  <a:schemeClr val="bg1"/>
                </a:solidFill>
                <a:latin typeface="Quatro" charset="0"/>
                <a:ea typeface="Quatro" charset="0"/>
                <a:cs typeface="Quatro" charset="0"/>
              </a:defRPr>
            </a:lvl1pPr>
            <a:lvl2pPr marL="457200"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r>
              <a:rPr lang="de-DE" sz="1200" b="0" i="0" dirty="0" err="1">
                <a:latin typeface="Calibri Regular" charset="0"/>
                <a:ea typeface="Calibri Regular" charset="0"/>
                <a:cs typeface="Calibri Regular" charset="0"/>
              </a:rPr>
              <a:t>altruistahealth.com</a:t>
            </a:r>
            <a:r>
              <a:rPr lang="de-DE" sz="1200" b="0" i="0" dirty="0">
                <a:latin typeface="Calibri Regular" charset="0"/>
                <a:ea typeface="Calibri Regular" charset="0"/>
                <a:cs typeface="Calibri Regular" charset="0"/>
              </a:rPr>
              <a:t>  |  703.707.8890</a:t>
            </a:r>
            <a:endParaRPr lang="en-US" sz="1200" b="0" i="0" dirty="0">
              <a:latin typeface="Calibri Regular" charset="0"/>
              <a:ea typeface="Calibri Regular" charset="0"/>
              <a:cs typeface="Calibri Regular" charset="0"/>
            </a:endParaRPr>
          </a:p>
        </p:txBody>
      </p:sp>
      <p:pic>
        <p:nvPicPr>
          <p:cNvPr id="2" name="Picture 1">
            <a:extLst>
              <a:ext uri="{FF2B5EF4-FFF2-40B4-BE49-F238E27FC236}">
                <a16:creationId xmlns:a16="http://schemas.microsoft.com/office/drawing/2014/main" id="{FD9432E2-4F11-4311-AE10-7A32D0210014}"/>
              </a:ext>
            </a:extLst>
          </p:cNvPr>
          <p:cNvPicPr>
            <a:picLocks noChangeAspect="1"/>
          </p:cNvPicPr>
          <p:nvPr userDrawn="1"/>
        </p:nvPicPr>
        <p:blipFill>
          <a:blip r:embed="rId6"/>
          <a:stretch>
            <a:fillRect/>
          </a:stretch>
        </p:blipFill>
        <p:spPr>
          <a:xfrm>
            <a:off x="3303917" y="1617806"/>
            <a:ext cx="2658086" cy="1030313"/>
          </a:xfrm>
          <a:prstGeom prst="rect">
            <a:avLst/>
          </a:prstGeom>
        </p:spPr>
      </p:pic>
    </p:spTree>
    <p:extLst>
      <p:ext uri="{BB962C8B-B14F-4D97-AF65-F5344CB8AC3E}">
        <p14:creationId xmlns:p14="http://schemas.microsoft.com/office/powerpoint/2010/main" val="819682171"/>
      </p:ext>
    </p:extLst>
  </p:cSld>
  <p:clrMap bg1="lt1" tx1="dk1" bg2="lt2" tx2="dk2" accent1="accent1" accent2="accent2" accent3="accent3" accent4="accent4" accent5="accent5" accent6="accent6" hlink="hlink" folHlink="folHlink"/>
  <p:sldLayoutIdLst>
    <p:sldLayoutId id="2147493499" r:id="rId1"/>
    <p:sldLayoutId id="2147493520" r:id="rId2"/>
    <p:sldLayoutId id="214749352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svg"/><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97FA-E50E-46B0-90F5-C5DD41783704}"/>
              </a:ext>
            </a:extLst>
          </p:cNvPr>
          <p:cNvSpPr>
            <a:spLocks noGrp="1"/>
          </p:cNvSpPr>
          <p:nvPr>
            <p:ph type="title"/>
          </p:nvPr>
        </p:nvSpPr>
        <p:spPr>
          <a:xfrm>
            <a:off x="269630" y="1996711"/>
            <a:ext cx="4451051" cy="528593"/>
          </a:xfrm>
        </p:spPr>
        <p:txBody>
          <a:bodyPr/>
          <a:lstStyle/>
          <a:p>
            <a:r>
              <a:rPr lang="en-US" sz="2800" dirty="0"/>
              <a:t>Social Determinants of Health</a:t>
            </a:r>
            <a:endParaRPr lang="en-US" sz="2400" dirty="0"/>
          </a:p>
        </p:txBody>
      </p:sp>
      <p:sp>
        <p:nvSpPr>
          <p:cNvPr id="3" name="Text Placeholder 2">
            <a:extLst>
              <a:ext uri="{FF2B5EF4-FFF2-40B4-BE49-F238E27FC236}">
                <a16:creationId xmlns:a16="http://schemas.microsoft.com/office/drawing/2014/main" id="{8516715B-C609-4A30-A976-DDD97E8D0E24}"/>
              </a:ext>
            </a:extLst>
          </p:cNvPr>
          <p:cNvSpPr>
            <a:spLocks noGrp="1"/>
          </p:cNvSpPr>
          <p:nvPr>
            <p:ph type="body" sz="quarter" idx="10"/>
          </p:nvPr>
        </p:nvSpPr>
        <p:spPr>
          <a:xfrm>
            <a:off x="269630" y="3004614"/>
            <a:ext cx="4637650" cy="318040"/>
          </a:xfrm>
        </p:spPr>
        <p:txBody>
          <a:bodyPr/>
          <a:lstStyle/>
          <a:p>
            <a:r>
              <a:rPr lang="en-US" dirty="0"/>
              <a:t>Ashish Kachru, President</a:t>
            </a:r>
          </a:p>
        </p:txBody>
      </p:sp>
    </p:spTree>
    <p:extLst>
      <p:ext uri="{BB962C8B-B14F-4D97-AF65-F5344CB8AC3E}">
        <p14:creationId xmlns:p14="http://schemas.microsoft.com/office/powerpoint/2010/main" val="1616853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79115E-0F08-4421-83EB-BDEA2E5985EB}"/>
              </a:ext>
            </a:extLst>
          </p:cNvPr>
          <p:cNvSpPr>
            <a:spLocks noGrp="1"/>
          </p:cNvSpPr>
          <p:nvPr>
            <p:ph type="sldNum" sz="quarter" idx="10"/>
          </p:nvPr>
        </p:nvSpPr>
        <p:spPr/>
        <p:txBody>
          <a:bodyPr/>
          <a:lstStyle/>
          <a:p>
            <a:fld id="{7ADEE066-A14F-4BD7-875D-4BDCBEA7B2DB}" type="slidenum">
              <a:rPr lang="en-US" smtClean="0"/>
              <a:t>10</a:t>
            </a:fld>
            <a:endParaRPr lang="en-US" dirty="0"/>
          </a:p>
        </p:txBody>
      </p:sp>
      <p:sp>
        <p:nvSpPr>
          <p:cNvPr id="3" name="Title 2">
            <a:extLst>
              <a:ext uri="{FF2B5EF4-FFF2-40B4-BE49-F238E27FC236}">
                <a16:creationId xmlns:a16="http://schemas.microsoft.com/office/drawing/2014/main" id="{4EEFBF66-36AD-4D75-9B87-A52C787FA9CA}"/>
              </a:ext>
            </a:extLst>
          </p:cNvPr>
          <p:cNvSpPr>
            <a:spLocks noGrp="1"/>
          </p:cNvSpPr>
          <p:nvPr>
            <p:ph type="title"/>
          </p:nvPr>
        </p:nvSpPr>
        <p:spPr/>
        <p:txBody>
          <a:bodyPr>
            <a:normAutofit/>
          </a:bodyPr>
          <a:lstStyle/>
          <a:p>
            <a:r>
              <a:rPr lang="en-US" b="1" dirty="0"/>
              <a:t>How GuidingCare Addresses SDOH</a:t>
            </a:r>
          </a:p>
        </p:txBody>
      </p:sp>
      <p:sp>
        <p:nvSpPr>
          <p:cNvPr id="4" name="Text Placeholder 3">
            <a:extLst>
              <a:ext uri="{FF2B5EF4-FFF2-40B4-BE49-F238E27FC236}">
                <a16:creationId xmlns:a16="http://schemas.microsoft.com/office/drawing/2014/main" id="{43E89BE1-167F-4836-92C2-5E8866930571}"/>
              </a:ext>
            </a:extLst>
          </p:cNvPr>
          <p:cNvSpPr>
            <a:spLocks noGrp="1"/>
          </p:cNvSpPr>
          <p:nvPr>
            <p:ph type="body" sz="quarter" idx="11"/>
          </p:nvPr>
        </p:nvSpPr>
        <p:spPr>
          <a:xfrm>
            <a:off x="628650" y="1396280"/>
            <a:ext cx="3064888" cy="3372321"/>
          </a:xfrm>
        </p:spPr>
        <p:txBody>
          <a:bodyPr/>
          <a:lstStyle/>
          <a:p>
            <a:r>
              <a:rPr lang="en-US" sz="1400" dirty="0"/>
              <a:t>GuidingCare was one of the first care management platforms to integrate with leading social services search-and-referral platforms.</a:t>
            </a:r>
          </a:p>
          <a:p>
            <a:r>
              <a:rPr lang="en-US" sz="1400" dirty="0"/>
              <a:t>These integrations connect care managers with hundreds of local resources in housing, food, employment and financial assistance. </a:t>
            </a:r>
          </a:p>
          <a:p>
            <a:r>
              <a:rPr lang="en-US" sz="1400" dirty="0"/>
              <a:t>GuidingCare makes it easy to refer someone at the most opportune moment, increasing odds the member will take action.</a:t>
            </a:r>
          </a:p>
          <a:p>
            <a:pPr marL="0" indent="0">
              <a:buNone/>
            </a:pPr>
            <a:endParaRPr lang="en-US" sz="1400" dirty="0"/>
          </a:p>
          <a:p>
            <a:endParaRPr lang="en-US" sz="1400" dirty="0"/>
          </a:p>
          <a:p>
            <a:pPr marL="0" indent="0">
              <a:buNone/>
            </a:pPr>
            <a:endParaRPr lang="en-US" sz="1400" dirty="0"/>
          </a:p>
        </p:txBody>
      </p:sp>
      <p:grpSp>
        <p:nvGrpSpPr>
          <p:cNvPr id="9" name="Group 8">
            <a:extLst>
              <a:ext uri="{FF2B5EF4-FFF2-40B4-BE49-F238E27FC236}">
                <a16:creationId xmlns:a16="http://schemas.microsoft.com/office/drawing/2014/main" id="{70F32A83-9AB1-4068-A389-A803C723BE46}"/>
              </a:ext>
            </a:extLst>
          </p:cNvPr>
          <p:cNvGrpSpPr/>
          <p:nvPr/>
        </p:nvGrpSpPr>
        <p:grpSpPr>
          <a:xfrm>
            <a:off x="4304241" y="1569490"/>
            <a:ext cx="4502055" cy="1979026"/>
            <a:chOff x="4435543" y="592532"/>
            <a:chExt cx="4708457" cy="2052429"/>
          </a:xfrm>
        </p:grpSpPr>
        <p:pic>
          <p:nvPicPr>
            <p:cNvPr id="6" name="Picture 5" descr="A picture containing company name&#10;&#10;Description automatically generated">
              <a:extLst>
                <a:ext uri="{FF2B5EF4-FFF2-40B4-BE49-F238E27FC236}">
                  <a16:creationId xmlns:a16="http://schemas.microsoft.com/office/drawing/2014/main" id="{BBEEB69E-CCF7-4A55-AAF8-FADE11CF9C59}"/>
                </a:ext>
              </a:extLst>
            </p:cNvPr>
            <p:cNvPicPr>
              <a:picLocks noChangeAspect="1"/>
            </p:cNvPicPr>
            <p:nvPr/>
          </p:nvPicPr>
          <p:blipFill rotWithShape="1">
            <a:blip r:embed="rId2"/>
            <a:srcRect l="5079" r="2732" b="39994"/>
            <a:stretch/>
          </p:blipFill>
          <p:spPr>
            <a:xfrm>
              <a:off x="4435543" y="592532"/>
              <a:ext cx="4708457" cy="1646552"/>
            </a:xfrm>
            <a:prstGeom prst="rect">
              <a:avLst/>
            </a:prstGeom>
          </p:spPr>
        </p:pic>
        <p:pic>
          <p:nvPicPr>
            <p:cNvPr id="7" name="Picture 6">
              <a:extLst>
                <a:ext uri="{FF2B5EF4-FFF2-40B4-BE49-F238E27FC236}">
                  <a16:creationId xmlns:a16="http://schemas.microsoft.com/office/drawing/2014/main" id="{12A6C150-16FC-4C17-B37D-56C2980B91EF}"/>
                </a:ext>
              </a:extLst>
            </p:cNvPr>
            <p:cNvPicPr>
              <a:picLocks noChangeAspect="1"/>
            </p:cNvPicPr>
            <p:nvPr/>
          </p:nvPicPr>
          <p:blipFill rotWithShape="1">
            <a:blip r:embed="rId3"/>
            <a:srcRect t="25048" b="27201"/>
            <a:stretch/>
          </p:blipFill>
          <p:spPr>
            <a:xfrm>
              <a:off x="6569889" y="2161599"/>
              <a:ext cx="1428750" cy="432080"/>
            </a:xfrm>
            <a:prstGeom prst="rect">
              <a:avLst/>
            </a:prstGeom>
          </p:spPr>
        </p:pic>
        <p:pic>
          <p:nvPicPr>
            <p:cNvPr id="1028" name="Picture 4" descr="Aunt Bertha_Parnter_Altruista-Health">
              <a:extLst>
                <a:ext uri="{FF2B5EF4-FFF2-40B4-BE49-F238E27FC236}">
                  <a16:creationId xmlns:a16="http://schemas.microsoft.com/office/drawing/2014/main" id="{4D6339A3-F9BB-4755-A27B-5C5177F68D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81" t="15322" r="8997" b="17119"/>
            <a:stretch/>
          </p:blipFill>
          <p:spPr bwMode="auto">
            <a:xfrm>
              <a:off x="5446738" y="2074257"/>
              <a:ext cx="1123151" cy="57070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8" name="Straight Connector 7">
            <a:extLst>
              <a:ext uri="{FF2B5EF4-FFF2-40B4-BE49-F238E27FC236}">
                <a16:creationId xmlns:a16="http://schemas.microsoft.com/office/drawing/2014/main" id="{121B2553-11C7-4845-9EEE-4E5B936239EC}"/>
              </a:ext>
            </a:extLst>
          </p:cNvPr>
          <p:cNvCxnSpPr>
            <a:cxnSpLocks/>
          </p:cNvCxnSpPr>
          <p:nvPr/>
        </p:nvCxnSpPr>
        <p:spPr>
          <a:xfrm flipH="1">
            <a:off x="3979282" y="1177658"/>
            <a:ext cx="15678" cy="3297836"/>
          </a:xfrm>
          <a:prstGeom prst="line">
            <a:avLst/>
          </a:prstGeom>
          <a:ln w="19050">
            <a:solidFill>
              <a:srgbClr val="008B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24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7BC9CD-8719-4972-BB2A-0EECFDD19881}"/>
              </a:ext>
            </a:extLst>
          </p:cNvPr>
          <p:cNvSpPr>
            <a:spLocks noGrp="1"/>
          </p:cNvSpPr>
          <p:nvPr>
            <p:ph type="title"/>
          </p:nvPr>
        </p:nvSpPr>
        <p:spPr>
          <a:xfrm>
            <a:off x="486697" y="471949"/>
            <a:ext cx="2704179" cy="1257452"/>
          </a:xfrm>
        </p:spPr>
        <p:txBody>
          <a:bodyPr vert="horz" lIns="91440" tIns="45720" rIns="91440" bIns="45720" rtlCol="0" anchor="ctr">
            <a:normAutofit/>
          </a:bodyPr>
          <a:lstStyle/>
          <a:p>
            <a:r>
              <a:rPr lang="en-US" sz="2300" b="1" dirty="0">
                <a:solidFill>
                  <a:schemeClr val="tx1"/>
                </a:solidFill>
              </a:rPr>
              <a:t>Finding a Community Provider or Resource</a:t>
            </a:r>
          </a:p>
        </p:txBody>
      </p:sp>
      <p:sp>
        <p:nvSpPr>
          <p:cNvPr id="6" name="Rectangle 5">
            <a:extLst>
              <a:ext uri="{FF2B5EF4-FFF2-40B4-BE49-F238E27FC236}">
                <a16:creationId xmlns:a16="http://schemas.microsoft.com/office/drawing/2014/main" id="{1610EDF2-C388-49C6-BC32-1E2702C8563F}"/>
              </a:ext>
            </a:extLst>
          </p:cNvPr>
          <p:cNvSpPr/>
          <p:nvPr/>
        </p:nvSpPr>
        <p:spPr>
          <a:xfrm>
            <a:off x="486698" y="1828800"/>
            <a:ext cx="2704178" cy="2834640"/>
          </a:xfrm>
          <a:prstGeom prst="rect">
            <a:avLst/>
          </a:prstGeom>
        </p:spPr>
        <p:txBody>
          <a:bodyPr vert="horz" lIns="91440" tIns="45720" rIns="91440" bIns="45720" rtlCol="0">
            <a:normAutofit lnSpcReduction="10000"/>
          </a:bodyPr>
          <a:lstStyle/>
          <a:p>
            <a:pPr marL="285750" indent="-228600" defTabSz="914400">
              <a:lnSpc>
                <a:spcPct val="90000"/>
              </a:lnSpc>
              <a:spcAft>
                <a:spcPts val="600"/>
              </a:spcAft>
              <a:buFont typeface="Arial" panose="020B0604020202020204" pitchFamily="34" charset="0"/>
              <a:buChar char="•"/>
            </a:pPr>
            <a:r>
              <a:rPr lang="en-US" sz="1400" dirty="0"/>
              <a:t>Care managers can easily find local providers and resources for members.</a:t>
            </a:r>
          </a:p>
          <a:p>
            <a:pPr marL="285750" indent="-228600" defTabSz="914400">
              <a:lnSpc>
                <a:spcPct val="90000"/>
              </a:lnSpc>
              <a:spcAft>
                <a:spcPts val="600"/>
              </a:spcAft>
              <a:buFont typeface="Arial" panose="020B0604020202020204" pitchFamily="34" charset="0"/>
              <a:buChar char="•"/>
            </a:pPr>
            <a:r>
              <a:rPr lang="en-US" sz="1400" dirty="0"/>
              <a:t>Full details are provided:</a:t>
            </a:r>
          </a:p>
          <a:p>
            <a:pPr marL="742950" lvl="1" indent="-228600" defTabSz="914400">
              <a:lnSpc>
                <a:spcPct val="90000"/>
              </a:lnSpc>
              <a:spcAft>
                <a:spcPts val="600"/>
              </a:spcAft>
              <a:buFont typeface="Arial" panose="020B0604020202020204" pitchFamily="34" charset="0"/>
              <a:buChar char="•"/>
            </a:pPr>
            <a:r>
              <a:rPr lang="en-US" sz="1400" dirty="0"/>
              <a:t>Services offered</a:t>
            </a:r>
          </a:p>
          <a:p>
            <a:pPr marL="742950" lvl="1" indent="-228600" defTabSz="914400">
              <a:lnSpc>
                <a:spcPct val="90000"/>
              </a:lnSpc>
              <a:spcAft>
                <a:spcPts val="600"/>
              </a:spcAft>
              <a:buFont typeface="Arial" panose="020B0604020202020204" pitchFamily="34" charset="0"/>
              <a:buChar char="•"/>
            </a:pPr>
            <a:r>
              <a:rPr lang="en-US" sz="1400" dirty="0"/>
              <a:t>Contact information and hours of operation</a:t>
            </a:r>
          </a:p>
          <a:p>
            <a:pPr marL="742950" lvl="1" indent="-228600" defTabSz="914400">
              <a:lnSpc>
                <a:spcPct val="90000"/>
              </a:lnSpc>
              <a:spcAft>
                <a:spcPts val="600"/>
              </a:spcAft>
              <a:buFont typeface="Arial" panose="020B0604020202020204" pitchFamily="34" charset="0"/>
              <a:buChar char="•"/>
            </a:pPr>
            <a:r>
              <a:rPr lang="en-US" sz="1400" dirty="0"/>
              <a:t>Required items for a referral</a:t>
            </a:r>
          </a:p>
          <a:p>
            <a:pPr marL="285750" indent="-228600" defTabSz="914400">
              <a:lnSpc>
                <a:spcPct val="90000"/>
              </a:lnSpc>
              <a:spcAft>
                <a:spcPts val="600"/>
              </a:spcAft>
              <a:buFont typeface="Arial" panose="020B0604020202020204" pitchFamily="34" charset="0"/>
              <a:buChar char="•"/>
            </a:pPr>
            <a:r>
              <a:rPr lang="en-US" sz="1400" dirty="0"/>
              <a:t>Referring a member to a provider is as simple as one click in GuidingCare</a:t>
            </a:r>
            <a:r>
              <a:rPr lang="en-US" sz="1200" dirty="0"/>
              <a:t> </a:t>
            </a:r>
          </a:p>
          <a:p>
            <a:pPr indent="-228600" defTabSz="914400">
              <a:lnSpc>
                <a:spcPct val="90000"/>
              </a:lnSpc>
              <a:spcAft>
                <a:spcPts val="600"/>
              </a:spcAft>
              <a:buFont typeface="Arial" panose="020B0604020202020204" pitchFamily="34" charset="0"/>
              <a:buChar char="•"/>
            </a:pPr>
            <a:endParaRPr lang="en-US" sz="1200" dirty="0"/>
          </a:p>
          <a:p>
            <a:pPr indent="-228600" defTabSz="914400">
              <a:lnSpc>
                <a:spcPct val="90000"/>
              </a:lnSpc>
              <a:spcAft>
                <a:spcPts val="600"/>
              </a:spcAft>
              <a:buFont typeface="Arial" panose="020B0604020202020204" pitchFamily="34" charset="0"/>
              <a:buChar char="•"/>
            </a:pPr>
            <a:endParaRPr lang="en-US" sz="1200" dirty="0"/>
          </a:p>
          <a:p>
            <a:pPr indent="-228600" defTabSz="914400">
              <a:lnSpc>
                <a:spcPct val="90000"/>
              </a:lnSpc>
              <a:spcAft>
                <a:spcPts val="600"/>
              </a:spcAft>
              <a:buFont typeface="Arial" panose="020B0604020202020204" pitchFamily="34" charset="0"/>
              <a:buChar char="•"/>
            </a:pPr>
            <a:endParaRPr lang="en-US" sz="1200" dirty="0"/>
          </a:p>
        </p:txBody>
      </p:sp>
      <p:sp>
        <p:nvSpPr>
          <p:cNvPr id="2" name="Slide Number Placeholder 1">
            <a:extLst>
              <a:ext uri="{FF2B5EF4-FFF2-40B4-BE49-F238E27FC236}">
                <a16:creationId xmlns:a16="http://schemas.microsoft.com/office/drawing/2014/main" id="{D355F9E6-05A0-4C28-9A63-8F705F87637A}"/>
              </a:ext>
            </a:extLst>
          </p:cNvPr>
          <p:cNvSpPr>
            <a:spLocks noGrp="1"/>
          </p:cNvSpPr>
          <p:nvPr>
            <p:ph type="sldNum" sz="quarter" idx="10"/>
          </p:nvPr>
        </p:nvSpPr>
        <p:spPr>
          <a:xfrm>
            <a:off x="0" y="4703503"/>
            <a:ext cx="514350" cy="273844"/>
          </a:xfrm>
        </p:spPr>
        <p:txBody>
          <a:bodyPr vert="horz" lIns="91440" tIns="45720" rIns="91440" bIns="45720" rtlCol="0" anchor="ctr">
            <a:normAutofit/>
          </a:bodyPr>
          <a:lstStyle/>
          <a:p>
            <a:pPr defTabSz="914400">
              <a:lnSpc>
                <a:spcPct val="90000"/>
              </a:lnSpc>
              <a:spcAft>
                <a:spcPts val="600"/>
              </a:spcAft>
              <a:defRPr/>
            </a:pPr>
            <a:fld id="{7ADEE066-A14F-4BD7-875D-4BDCBEA7B2DB}" type="slidenum">
              <a:rPr lang="en-US" smtClean="0">
                <a:solidFill>
                  <a:prstClr val="black">
                    <a:tint val="75000"/>
                  </a:prstClr>
                </a:solidFill>
                <a:latin typeface="Calibri" panose="020F0502020204030204"/>
              </a:rPr>
              <a:pPr defTabSz="914400">
                <a:lnSpc>
                  <a:spcPct val="90000"/>
                </a:lnSpc>
                <a:spcAft>
                  <a:spcPts val="600"/>
                </a:spcAft>
                <a:defRPr/>
              </a:pPr>
              <a:t>11</a:t>
            </a:fld>
            <a:endParaRPr lang="en-US" dirty="0">
              <a:solidFill>
                <a:prstClr val="black">
                  <a:tint val="75000"/>
                </a:prstClr>
              </a:solidFill>
              <a:latin typeface="Calibri" panose="020F0502020204030204"/>
            </a:endParaRPr>
          </a:p>
        </p:txBody>
      </p:sp>
      <p:sp>
        <p:nvSpPr>
          <p:cNvPr id="12" name="Rectangle 1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8700" y="419555"/>
            <a:ext cx="4945891"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B39017F9-3753-45F8-A040-965730EF4A11}"/>
              </a:ext>
            </a:extLst>
          </p:cNvPr>
          <p:cNvPicPr/>
          <p:nvPr/>
        </p:nvPicPr>
        <p:blipFill rotWithShape="1">
          <a:blip r:embed="rId2">
            <a:extLst>
              <a:ext uri="{28A0092B-C50C-407E-A947-70E740481C1C}">
                <a14:useLocalDpi xmlns:a14="http://schemas.microsoft.com/office/drawing/2010/main" val="0"/>
              </a:ext>
            </a:extLst>
          </a:blip>
          <a:srcRect r="-2" b="16600"/>
          <a:stretch/>
        </p:blipFill>
        <p:spPr bwMode="auto">
          <a:xfrm>
            <a:off x="3962781" y="541782"/>
            <a:ext cx="4697730" cy="4059936"/>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5348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E6EF4-0550-47A8-A060-02C5ED3D4AAA}"/>
              </a:ext>
            </a:extLst>
          </p:cNvPr>
          <p:cNvSpPr>
            <a:spLocks noGrp="1"/>
          </p:cNvSpPr>
          <p:nvPr>
            <p:ph type="title"/>
          </p:nvPr>
        </p:nvSpPr>
        <p:spPr>
          <a:xfrm>
            <a:off x="486697" y="471949"/>
            <a:ext cx="2704179" cy="1257452"/>
          </a:xfrm>
        </p:spPr>
        <p:txBody>
          <a:bodyPr vert="horz" lIns="91440" tIns="45720" rIns="91440" bIns="45720" rtlCol="0" anchor="ctr">
            <a:normAutofit/>
          </a:bodyPr>
          <a:lstStyle/>
          <a:p>
            <a:r>
              <a:rPr lang="en-US" sz="3000" b="1" dirty="0">
                <a:solidFill>
                  <a:schemeClr val="tx1"/>
                </a:solidFill>
              </a:rPr>
              <a:t>Real-time Updates</a:t>
            </a:r>
          </a:p>
        </p:txBody>
      </p:sp>
      <p:sp>
        <p:nvSpPr>
          <p:cNvPr id="6" name="Rectangle 5">
            <a:extLst>
              <a:ext uri="{FF2B5EF4-FFF2-40B4-BE49-F238E27FC236}">
                <a16:creationId xmlns:a16="http://schemas.microsoft.com/office/drawing/2014/main" id="{6AE4CAD6-5099-4871-9DD8-4E4E20E38A60}"/>
              </a:ext>
            </a:extLst>
          </p:cNvPr>
          <p:cNvSpPr/>
          <p:nvPr/>
        </p:nvSpPr>
        <p:spPr>
          <a:xfrm>
            <a:off x="486698" y="1828800"/>
            <a:ext cx="2704178" cy="2834640"/>
          </a:xfrm>
          <a:prstGeom prst="rect">
            <a:avLst/>
          </a:prstGeom>
        </p:spPr>
        <p:txBody>
          <a:bodyPr vert="horz" lIns="91440" tIns="45720" rIns="91440" bIns="45720" rtlCol="0">
            <a:normAutofit/>
          </a:bodyPr>
          <a:lstStyle/>
          <a:p>
            <a:pPr marL="285750" indent="-228600" defTabSz="914400">
              <a:lnSpc>
                <a:spcPct val="90000"/>
              </a:lnSpc>
              <a:spcAft>
                <a:spcPts val="600"/>
              </a:spcAft>
              <a:buFont typeface="Arial" panose="020B0604020202020204" pitchFamily="34" charset="0"/>
              <a:buChar char="•"/>
            </a:pPr>
            <a:r>
              <a:rPr lang="en-US" sz="1400" dirty="0"/>
              <a:t>Updates made to the referral by the community provider will be pulled into GuidingCare real time. </a:t>
            </a:r>
          </a:p>
          <a:p>
            <a:pPr marL="285750" indent="-228600" defTabSz="914400">
              <a:lnSpc>
                <a:spcPct val="90000"/>
              </a:lnSpc>
              <a:spcAft>
                <a:spcPts val="600"/>
              </a:spcAft>
              <a:buFont typeface="Arial" panose="020B0604020202020204" pitchFamily="34" charset="0"/>
              <a:buChar char="•"/>
            </a:pPr>
            <a:r>
              <a:rPr lang="en-US" sz="1400" dirty="0"/>
              <a:t>A notification will be displayed to attract care coordinator’s attention.</a:t>
            </a:r>
          </a:p>
        </p:txBody>
      </p:sp>
      <p:sp>
        <p:nvSpPr>
          <p:cNvPr id="2" name="Slide Number Placeholder 1">
            <a:extLst>
              <a:ext uri="{FF2B5EF4-FFF2-40B4-BE49-F238E27FC236}">
                <a16:creationId xmlns:a16="http://schemas.microsoft.com/office/drawing/2014/main" id="{BA89761F-90D2-41BF-B398-91FCE4CF42BD}"/>
              </a:ext>
            </a:extLst>
          </p:cNvPr>
          <p:cNvSpPr>
            <a:spLocks noGrp="1"/>
          </p:cNvSpPr>
          <p:nvPr>
            <p:ph type="sldNum" sz="quarter" idx="10"/>
          </p:nvPr>
        </p:nvSpPr>
        <p:spPr>
          <a:xfrm>
            <a:off x="0" y="4682508"/>
            <a:ext cx="514350" cy="273844"/>
          </a:xfrm>
        </p:spPr>
        <p:txBody>
          <a:bodyPr vert="horz" lIns="91440" tIns="45720" rIns="91440" bIns="45720" rtlCol="0" anchor="ctr">
            <a:normAutofit/>
          </a:bodyPr>
          <a:lstStyle/>
          <a:p>
            <a:pPr defTabSz="914400">
              <a:lnSpc>
                <a:spcPct val="90000"/>
              </a:lnSpc>
              <a:spcAft>
                <a:spcPts val="600"/>
              </a:spcAft>
              <a:defRPr/>
            </a:pPr>
            <a:fld id="{7ADEE066-A14F-4BD7-875D-4BDCBEA7B2DB}" type="slidenum">
              <a:rPr lang="en-US" smtClean="0">
                <a:solidFill>
                  <a:prstClr val="black">
                    <a:tint val="75000"/>
                  </a:prstClr>
                </a:solidFill>
                <a:latin typeface="Calibri" panose="020F0502020204030204"/>
              </a:rPr>
              <a:pPr defTabSz="914400">
                <a:lnSpc>
                  <a:spcPct val="90000"/>
                </a:lnSpc>
                <a:spcAft>
                  <a:spcPts val="600"/>
                </a:spcAft>
                <a:defRPr/>
              </a:pPr>
              <a:t>12</a:t>
            </a:fld>
            <a:endParaRPr lang="en-US" dirty="0">
              <a:solidFill>
                <a:prstClr val="black">
                  <a:tint val="75000"/>
                </a:prstClr>
              </a:solidFill>
              <a:latin typeface="Calibri" panose="020F0502020204030204"/>
            </a:endParaRPr>
          </a:p>
        </p:txBody>
      </p:sp>
      <p:sp>
        <p:nvSpPr>
          <p:cNvPr id="12" name="Rectangle 1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51435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8700" y="419555"/>
            <a:ext cx="4945891" cy="430439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4F4B45C-2F58-4698-9650-4E0BCAD7D476}"/>
              </a:ext>
            </a:extLst>
          </p:cNvPr>
          <p:cNvPicPr/>
          <p:nvPr/>
        </p:nvPicPr>
        <p:blipFill rotWithShape="1">
          <a:blip r:embed="rId2">
            <a:extLst>
              <a:ext uri="{28A0092B-C50C-407E-A947-70E740481C1C}">
                <a14:useLocalDpi xmlns:a14="http://schemas.microsoft.com/office/drawing/2010/main" val="0"/>
              </a:ext>
            </a:extLst>
          </a:blip>
          <a:srcRect l="3899" r="14814" b="-1"/>
          <a:stretch/>
        </p:blipFill>
        <p:spPr>
          <a:xfrm>
            <a:off x="3962781" y="541782"/>
            <a:ext cx="4604098" cy="4059936"/>
          </a:xfrm>
          <a:prstGeom prst="rect">
            <a:avLst/>
          </a:prstGeom>
          <a:effectLst/>
        </p:spPr>
      </p:pic>
    </p:spTree>
    <p:extLst>
      <p:ext uri="{BB962C8B-B14F-4D97-AF65-F5344CB8AC3E}">
        <p14:creationId xmlns:p14="http://schemas.microsoft.com/office/powerpoint/2010/main" val="202310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48336B-8114-4938-A7FD-E145E474831E}"/>
              </a:ext>
            </a:extLst>
          </p:cNvPr>
          <p:cNvSpPr/>
          <p:nvPr/>
        </p:nvSpPr>
        <p:spPr>
          <a:xfrm>
            <a:off x="0" y="125410"/>
            <a:ext cx="3752197" cy="4872684"/>
          </a:xfrm>
          <a:prstGeom prst="rect">
            <a:avLst/>
          </a:prstGeom>
          <a:solidFill>
            <a:srgbClr val="008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Slide Number Placeholder 1">
            <a:extLst>
              <a:ext uri="{FF2B5EF4-FFF2-40B4-BE49-F238E27FC236}">
                <a16:creationId xmlns:a16="http://schemas.microsoft.com/office/drawing/2014/main" id="{7D69F7F5-F36D-41FA-A1F1-07E12E21A049}"/>
              </a:ext>
            </a:extLst>
          </p:cNvPr>
          <p:cNvSpPr>
            <a:spLocks noGrp="1"/>
          </p:cNvSpPr>
          <p:nvPr>
            <p:ph type="sldNum" sz="quarter" idx="12"/>
          </p:nvPr>
        </p:nvSpPr>
        <p:spPr>
          <a:xfrm>
            <a:off x="6928759" y="4724250"/>
            <a:ext cx="2057400" cy="273844"/>
          </a:xfrm>
        </p:spPr>
        <p:txBody>
          <a:bodyPr>
            <a:normAutofit/>
          </a:bodyPr>
          <a:lstStyle/>
          <a:p>
            <a:pPr>
              <a:lnSpc>
                <a:spcPct val="90000"/>
              </a:lnSpc>
              <a:spcAft>
                <a:spcPts val="600"/>
              </a:spcAft>
            </a:pPr>
            <a:fld id="{7600EA51-3B58-4FF8-856C-6C8740E9F708}" type="slidenum">
              <a:rPr lang="en-US">
                <a:solidFill>
                  <a:schemeClr val="bg1">
                    <a:lumMod val="50000"/>
                  </a:schemeClr>
                </a:solidFill>
              </a:rPr>
              <a:pPr>
                <a:lnSpc>
                  <a:spcPct val="90000"/>
                </a:lnSpc>
                <a:spcAft>
                  <a:spcPts val="600"/>
                </a:spcAft>
              </a:pPr>
              <a:t>13</a:t>
            </a:fld>
            <a:endParaRPr lang="en-US" dirty="0">
              <a:solidFill>
                <a:schemeClr val="bg1">
                  <a:lumMod val="50000"/>
                </a:schemeClr>
              </a:solidFill>
            </a:endParaRPr>
          </a:p>
        </p:txBody>
      </p:sp>
      <p:sp>
        <p:nvSpPr>
          <p:cNvPr id="4" name="TextBox 3">
            <a:extLst>
              <a:ext uri="{FF2B5EF4-FFF2-40B4-BE49-F238E27FC236}">
                <a16:creationId xmlns:a16="http://schemas.microsoft.com/office/drawing/2014/main" id="{7CC45824-33BF-47C8-99BD-40E3684B86FA}"/>
              </a:ext>
            </a:extLst>
          </p:cNvPr>
          <p:cNvSpPr txBox="1"/>
          <p:nvPr/>
        </p:nvSpPr>
        <p:spPr>
          <a:xfrm>
            <a:off x="659944" y="1886653"/>
            <a:ext cx="2568973" cy="707886"/>
          </a:xfrm>
          <a:prstGeom prst="rect">
            <a:avLst/>
          </a:prstGeom>
          <a:noFill/>
        </p:spPr>
        <p:txBody>
          <a:bodyPr wrap="none" rtlCol="0">
            <a:spAutoFit/>
          </a:bodyPr>
          <a:lstStyle/>
          <a:p>
            <a:r>
              <a:rPr lang="en-US" sz="4000" b="1" dirty="0">
                <a:solidFill>
                  <a:schemeClr val="bg1"/>
                </a:solidFill>
              </a:rPr>
              <a:t>Questions?</a:t>
            </a:r>
          </a:p>
        </p:txBody>
      </p:sp>
      <p:sp>
        <p:nvSpPr>
          <p:cNvPr id="5" name="TextBox 4">
            <a:extLst>
              <a:ext uri="{FF2B5EF4-FFF2-40B4-BE49-F238E27FC236}">
                <a16:creationId xmlns:a16="http://schemas.microsoft.com/office/drawing/2014/main" id="{0F263FAE-1711-4961-AB29-8A01DAAB02EB}"/>
              </a:ext>
            </a:extLst>
          </p:cNvPr>
          <p:cNvSpPr txBox="1"/>
          <p:nvPr/>
        </p:nvSpPr>
        <p:spPr>
          <a:xfrm>
            <a:off x="5274612" y="1161368"/>
            <a:ext cx="2682850" cy="2554545"/>
          </a:xfrm>
          <a:prstGeom prst="rect">
            <a:avLst/>
          </a:prstGeom>
          <a:noFill/>
        </p:spPr>
        <p:txBody>
          <a:bodyPr wrap="none" rtlCol="0">
            <a:spAutoFit/>
          </a:bodyPr>
          <a:lstStyle/>
          <a:p>
            <a:pPr algn="ctr"/>
            <a:r>
              <a:rPr lang="en-US" sz="2000" b="1" dirty="0">
                <a:solidFill>
                  <a:srgbClr val="000000"/>
                </a:solidFill>
              </a:rPr>
              <a:t>Contact us for </a:t>
            </a:r>
          </a:p>
          <a:p>
            <a:pPr algn="ctr"/>
            <a:r>
              <a:rPr lang="en-US" sz="2000" b="1" dirty="0">
                <a:solidFill>
                  <a:srgbClr val="000000"/>
                </a:solidFill>
              </a:rPr>
              <a:t>more information</a:t>
            </a:r>
          </a:p>
          <a:p>
            <a:pPr algn="ctr"/>
            <a:endParaRPr lang="en-US" dirty="0">
              <a:solidFill>
                <a:srgbClr val="000000"/>
              </a:solidFill>
            </a:endParaRPr>
          </a:p>
          <a:p>
            <a:pPr algn="ctr"/>
            <a:r>
              <a:rPr lang="en-US" dirty="0">
                <a:solidFill>
                  <a:srgbClr val="000000"/>
                </a:solidFill>
              </a:rPr>
              <a:t>hello@altruistahealth.com</a:t>
            </a:r>
          </a:p>
          <a:p>
            <a:pPr algn="ctr"/>
            <a:endParaRPr lang="en-US" dirty="0">
              <a:solidFill>
                <a:srgbClr val="000000"/>
              </a:solidFill>
            </a:endParaRPr>
          </a:p>
          <a:p>
            <a:pPr algn="ctr"/>
            <a:r>
              <a:rPr lang="en-US" sz="1600" b="1" dirty="0">
                <a:solidFill>
                  <a:srgbClr val="000000"/>
                </a:solidFill>
              </a:rPr>
              <a:t>Ashish Kachru</a:t>
            </a:r>
          </a:p>
          <a:p>
            <a:pPr algn="ctr"/>
            <a:r>
              <a:rPr lang="en-US" sz="1600" dirty="0">
                <a:solidFill>
                  <a:srgbClr val="000000"/>
                </a:solidFill>
              </a:rPr>
              <a:t>President, Altruista Health</a:t>
            </a:r>
          </a:p>
          <a:p>
            <a:pPr algn="ctr"/>
            <a:r>
              <a:rPr lang="en-US" sz="1600" dirty="0">
                <a:solidFill>
                  <a:srgbClr val="000000"/>
                </a:solidFill>
              </a:rPr>
              <a:t>akachru@altruistahealth.com</a:t>
            </a:r>
          </a:p>
          <a:p>
            <a:pPr algn="ctr"/>
            <a:endParaRPr lang="en-US" dirty="0">
              <a:solidFill>
                <a:srgbClr val="000000"/>
              </a:solidFill>
            </a:endParaRPr>
          </a:p>
        </p:txBody>
      </p:sp>
      <p:sp>
        <p:nvSpPr>
          <p:cNvPr id="9" name="TextBox 8">
            <a:extLst>
              <a:ext uri="{FF2B5EF4-FFF2-40B4-BE49-F238E27FC236}">
                <a16:creationId xmlns:a16="http://schemas.microsoft.com/office/drawing/2014/main" id="{DC3EDC29-3561-4B9F-8DBD-C70C9C12496F}"/>
              </a:ext>
            </a:extLst>
          </p:cNvPr>
          <p:cNvSpPr txBox="1"/>
          <p:nvPr/>
        </p:nvSpPr>
        <p:spPr>
          <a:xfrm>
            <a:off x="0" y="4786437"/>
            <a:ext cx="2796935" cy="276999"/>
          </a:xfrm>
          <a:prstGeom prst="rect">
            <a:avLst/>
          </a:prstGeom>
          <a:noFill/>
        </p:spPr>
        <p:txBody>
          <a:bodyPr wrap="square" rtlCol="0">
            <a:spAutoFit/>
          </a:bodyPr>
          <a:lstStyle/>
          <a:p>
            <a:r>
              <a:rPr lang="en-US" sz="1200" dirty="0">
                <a:solidFill>
                  <a:schemeClr val="bg1"/>
                </a:solidFill>
              </a:rPr>
              <a:t>©2021 Altruista Health</a:t>
            </a:r>
          </a:p>
        </p:txBody>
      </p:sp>
    </p:spTree>
    <p:extLst>
      <p:ext uri="{BB962C8B-B14F-4D97-AF65-F5344CB8AC3E}">
        <p14:creationId xmlns:p14="http://schemas.microsoft.com/office/powerpoint/2010/main" val="99253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492F3B-D036-4CA3-8A80-D592451F6450}"/>
              </a:ext>
            </a:extLst>
          </p:cNvPr>
          <p:cNvSpPr>
            <a:spLocks noGrp="1"/>
          </p:cNvSpPr>
          <p:nvPr>
            <p:ph type="title"/>
          </p:nvPr>
        </p:nvSpPr>
        <p:spPr/>
        <p:txBody>
          <a:bodyPr>
            <a:normAutofit/>
          </a:bodyPr>
          <a:lstStyle/>
          <a:p>
            <a:r>
              <a:rPr lang="en-US" b="1" dirty="0">
                <a:latin typeface="Calibri" panose="020F0502020204030204" pitchFamily="34" charset="0"/>
                <a:cs typeface="Calibri" panose="020F0502020204030204" pitchFamily="34" charset="0"/>
              </a:rPr>
              <a:t>About Altruista Health</a:t>
            </a:r>
            <a:endParaRPr lang="en-US" b="1" dirty="0"/>
          </a:p>
        </p:txBody>
      </p:sp>
      <p:pic>
        <p:nvPicPr>
          <p:cNvPr id="7" name="Content Placeholder 6">
            <a:extLst>
              <a:ext uri="{FF2B5EF4-FFF2-40B4-BE49-F238E27FC236}">
                <a16:creationId xmlns:a16="http://schemas.microsoft.com/office/drawing/2014/main" id="{B1EE0337-374B-4831-901B-DB6269524492}"/>
              </a:ext>
            </a:extLst>
          </p:cNvPr>
          <p:cNvPicPr>
            <a:picLocks noGrp="1" noChangeAspect="1"/>
          </p:cNvPicPr>
          <p:nvPr>
            <p:ph sz="quarter" idx="4294967295"/>
          </p:nvPr>
        </p:nvPicPr>
        <p:blipFill>
          <a:blip r:embed="rId3">
            <a:extLst>
              <a:ext uri="{96DAC541-7B7A-43D3-8B79-37D633B846F1}">
                <asvg:svgBlip xmlns:asvg="http://schemas.microsoft.com/office/drawing/2016/SVG/main" r:embed="rId4"/>
              </a:ext>
            </a:extLst>
          </a:blip>
          <a:stretch>
            <a:fillRect/>
          </a:stretch>
        </p:blipFill>
        <p:spPr>
          <a:xfrm>
            <a:off x="6693701" y="1170459"/>
            <a:ext cx="1064896" cy="1089623"/>
          </a:xfrm>
          <a:prstGeom prst="rect">
            <a:avLst/>
          </a:prstGeom>
        </p:spPr>
      </p:pic>
      <p:pic>
        <p:nvPicPr>
          <p:cNvPr id="5" name="Picture 4">
            <a:extLst>
              <a:ext uri="{FF2B5EF4-FFF2-40B4-BE49-F238E27FC236}">
                <a16:creationId xmlns:a16="http://schemas.microsoft.com/office/drawing/2014/main" id="{2BFDA142-93D7-4AA4-B83C-F288CE935E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21441" y="1170459"/>
            <a:ext cx="1159627" cy="1133776"/>
          </a:xfrm>
          <a:prstGeom prst="rect">
            <a:avLst/>
          </a:prstGeom>
        </p:spPr>
      </p:pic>
      <p:pic>
        <p:nvPicPr>
          <p:cNvPr id="11" name="Graphic 10">
            <a:extLst>
              <a:ext uri="{FF2B5EF4-FFF2-40B4-BE49-F238E27FC236}">
                <a16:creationId xmlns:a16="http://schemas.microsoft.com/office/drawing/2014/main" id="{5BEC79E3-9080-4A06-A2B1-DD0D78A8F4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21581" y="1135036"/>
            <a:ext cx="1141250" cy="1169199"/>
          </a:xfrm>
          <a:prstGeom prst="rect">
            <a:avLst/>
          </a:prstGeom>
        </p:spPr>
      </p:pic>
      <p:sp>
        <p:nvSpPr>
          <p:cNvPr id="13" name="TextBox 12">
            <a:extLst>
              <a:ext uri="{FF2B5EF4-FFF2-40B4-BE49-F238E27FC236}">
                <a16:creationId xmlns:a16="http://schemas.microsoft.com/office/drawing/2014/main" id="{D0FA9175-FB9C-4704-9A8F-93D013F4400F}"/>
              </a:ext>
            </a:extLst>
          </p:cNvPr>
          <p:cNvSpPr txBox="1"/>
          <p:nvPr/>
        </p:nvSpPr>
        <p:spPr>
          <a:xfrm>
            <a:off x="1535494" y="2404182"/>
            <a:ext cx="1354751" cy="220947"/>
          </a:xfrm>
          <a:prstGeom prst="rect">
            <a:avLst/>
          </a:prstGeom>
        </p:spPr>
        <p:txBody>
          <a:bodyPr wrap="none" lIns="0" tIns="0" rIns="0" bIns="0" rtlCol="0" anchor="t" anchorCtr="0">
            <a:normAutofit/>
          </a:bodyPr>
          <a:lstStyle/>
          <a:p>
            <a:pPr algn="ctr" defTabSz="332832">
              <a:defRPr/>
            </a:pPr>
            <a:r>
              <a:rPr lang="en-US" sz="1019" b="1" dirty="0">
                <a:solidFill>
                  <a:srgbClr val="000000"/>
                </a:solidFill>
                <a:latin typeface="Open Sans"/>
                <a:cs typeface="Calibri" panose="020F0502020204030204" pitchFamily="34" charset="0"/>
              </a:rPr>
              <a:t>Medical Management</a:t>
            </a:r>
          </a:p>
        </p:txBody>
      </p:sp>
      <p:sp>
        <p:nvSpPr>
          <p:cNvPr id="14" name="TextBox 13">
            <a:extLst>
              <a:ext uri="{FF2B5EF4-FFF2-40B4-BE49-F238E27FC236}">
                <a16:creationId xmlns:a16="http://schemas.microsoft.com/office/drawing/2014/main" id="{D017347E-31C3-4FE9-A588-E7C60F55FB1A}"/>
              </a:ext>
            </a:extLst>
          </p:cNvPr>
          <p:cNvSpPr txBox="1"/>
          <p:nvPr/>
        </p:nvSpPr>
        <p:spPr>
          <a:xfrm>
            <a:off x="4023878" y="2402746"/>
            <a:ext cx="1354751" cy="220947"/>
          </a:xfrm>
          <a:prstGeom prst="rect">
            <a:avLst/>
          </a:prstGeom>
        </p:spPr>
        <p:txBody>
          <a:bodyPr wrap="none" lIns="0" tIns="0" rIns="0" bIns="0" rtlCol="0" anchor="t" anchorCtr="0">
            <a:normAutofit/>
          </a:bodyPr>
          <a:lstStyle/>
          <a:p>
            <a:pPr algn="ctr" defTabSz="332832">
              <a:defRPr/>
            </a:pPr>
            <a:r>
              <a:rPr lang="en-US" sz="1019" b="1" dirty="0">
                <a:solidFill>
                  <a:srgbClr val="000000"/>
                </a:solidFill>
                <a:latin typeface="Open Sans"/>
                <a:cs typeface="Calibri" panose="020F0502020204030204" pitchFamily="34" charset="0"/>
              </a:rPr>
              <a:t>Care Coordination</a:t>
            </a:r>
          </a:p>
        </p:txBody>
      </p:sp>
      <p:sp>
        <p:nvSpPr>
          <p:cNvPr id="15" name="TextBox 14">
            <a:extLst>
              <a:ext uri="{FF2B5EF4-FFF2-40B4-BE49-F238E27FC236}">
                <a16:creationId xmlns:a16="http://schemas.microsoft.com/office/drawing/2014/main" id="{6B1B47F5-11DE-499F-B24C-4C4EC1CBBC98}"/>
              </a:ext>
            </a:extLst>
          </p:cNvPr>
          <p:cNvSpPr txBox="1"/>
          <p:nvPr/>
        </p:nvSpPr>
        <p:spPr>
          <a:xfrm>
            <a:off x="6617976" y="2402745"/>
            <a:ext cx="1354751" cy="220947"/>
          </a:xfrm>
          <a:prstGeom prst="rect">
            <a:avLst/>
          </a:prstGeom>
        </p:spPr>
        <p:txBody>
          <a:bodyPr wrap="none" lIns="0" tIns="0" rIns="0" bIns="0" rtlCol="0" anchor="t" anchorCtr="0">
            <a:normAutofit/>
          </a:bodyPr>
          <a:lstStyle/>
          <a:p>
            <a:pPr algn="ctr" defTabSz="332832">
              <a:defRPr/>
            </a:pPr>
            <a:r>
              <a:rPr lang="en-US" sz="1019" b="1" dirty="0">
                <a:solidFill>
                  <a:srgbClr val="000000"/>
                </a:solidFill>
                <a:latin typeface="Open Sans"/>
                <a:cs typeface="Calibri" panose="020F0502020204030204" pitchFamily="34" charset="0"/>
              </a:rPr>
              <a:t>Population Health</a:t>
            </a:r>
          </a:p>
        </p:txBody>
      </p:sp>
      <p:pic>
        <p:nvPicPr>
          <p:cNvPr id="17" name="Picture 16" descr="A picture containing plate&#10;&#10;Description automatically generated">
            <a:extLst>
              <a:ext uri="{FF2B5EF4-FFF2-40B4-BE49-F238E27FC236}">
                <a16:creationId xmlns:a16="http://schemas.microsoft.com/office/drawing/2014/main" id="{29A73256-6A3A-493E-8462-928190C0F9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42955" y="4221987"/>
            <a:ext cx="882613" cy="436277"/>
          </a:xfrm>
          <a:prstGeom prst="rect">
            <a:avLst/>
          </a:prstGeom>
        </p:spPr>
      </p:pic>
      <p:pic>
        <p:nvPicPr>
          <p:cNvPr id="18" name="Picture 17">
            <a:extLst>
              <a:ext uri="{FF2B5EF4-FFF2-40B4-BE49-F238E27FC236}">
                <a16:creationId xmlns:a16="http://schemas.microsoft.com/office/drawing/2014/main" id="{1CAFE60F-C48B-4999-89DD-2CB8058AEC3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331369" y="4018763"/>
            <a:ext cx="779090" cy="714164"/>
          </a:xfrm>
          <a:prstGeom prst="rect">
            <a:avLst/>
          </a:prstGeom>
        </p:spPr>
      </p:pic>
      <p:grpSp>
        <p:nvGrpSpPr>
          <p:cNvPr id="19" name="Group 18">
            <a:extLst>
              <a:ext uri="{FF2B5EF4-FFF2-40B4-BE49-F238E27FC236}">
                <a16:creationId xmlns:a16="http://schemas.microsoft.com/office/drawing/2014/main" id="{988EFBFB-90B9-43D5-9D1F-84AF87E3E8C3}"/>
              </a:ext>
            </a:extLst>
          </p:cNvPr>
          <p:cNvGrpSpPr/>
          <p:nvPr/>
        </p:nvGrpSpPr>
        <p:grpSpPr>
          <a:xfrm>
            <a:off x="3335033" y="4116176"/>
            <a:ext cx="2093731" cy="987365"/>
            <a:chOff x="6761802" y="4931110"/>
            <a:chExt cx="3325017" cy="1285694"/>
          </a:xfrm>
        </p:grpSpPr>
        <p:pic>
          <p:nvPicPr>
            <p:cNvPr id="20" name="Picture 10" descr="Becker's Healthcare Names Altruista Health in Top 70+ Population Health Management Companies to Know_News">
              <a:extLst>
                <a:ext uri="{FF2B5EF4-FFF2-40B4-BE49-F238E27FC236}">
                  <a16:creationId xmlns:a16="http://schemas.microsoft.com/office/drawing/2014/main" id="{37DB493D-51F0-45E9-91F5-668BDA381DC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9400" b="21200"/>
            <a:stretch/>
          </p:blipFill>
          <p:spPr bwMode="auto">
            <a:xfrm>
              <a:off x="7645791" y="4931110"/>
              <a:ext cx="1557038" cy="56809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A831EB9-30F4-49D3-94F2-D2CCDF90B22E}"/>
                </a:ext>
              </a:extLst>
            </p:cNvPr>
            <p:cNvSpPr txBox="1"/>
            <p:nvPr/>
          </p:nvSpPr>
          <p:spPr>
            <a:xfrm>
              <a:off x="6761802" y="5605629"/>
              <a:ext cx="3325017" cy="611175"/>
            </a:xfrm>
            <a:prstGeom prst="rect">
              <a:avLst/>
            </a:prstGeom>
          </p:spPr>
          <p:txBody>
            <a:bodyPr wrap="square" lIns="0" tIns="0" rIns="0" bIns="0" rtlCol="0">
              <a:spAutoFit/>
            </a:bodyPr>
            <a:lstStyle/>
            <a:p>
              <a:pPr marL="0" marR="0" indent="0" algn="ctr" defTabSz="754380" rtl="0" eaLnBrk="1" fontAlgn="auto" latinLnBrk="0" hangingPunct="1">
                <a:buClr>
                  <a:schemeClr val="bg1"/>
                </a:buClr>
                <a:buSzTx/>
                <a:buFont typeface="Arial" panose="020B0604020202020204" pitchFamily="34" charset="0"/>
                <a:buNone/>
                <a:tabLst/>
              </a:pPr>
              <a:r>
                <a:rPr lang="en-US" sz="1000" dirty="0">
                  <a:solidFill>
                    <a:srgbClr val="000000"/>
                  </a:solidFill>
                  <a:latin typeface="Calibri" panose="020F0502020204030204" pitchFamily="34" charset="0"/>
                  <a:cs typeface="Calibri" panose="020F0502020204030204" pitchFamily="34" charset="0"/>
                </a:rPr>
                <a:t>Top 70 Population Health Management </a:t>
              </a:r>
            </a:p>
            <a:p>
              <a:pPr marL="0" marR="0" indent="0" algn="ctr" defTabSz="754380" rtl="0" eaLnBrk="1" fontAlgn="auto" latinLnBrk="0" hangingPunct="1">
                <a:buClr>
                  <a:schemeClr val="bg1"/>
                </a:buClr>
                <a:buSzTx/>
                <a:buFont typeface="Arial" panose="020B0604020202020204" pitchFamily="34" charset="0"/>
                <a:buNone/>
                <a:tabLst/>
              </a:pPr>
              <a:r>
                <a:rPr lang="en-US" sz="1000" dirty="0">
                  <a:solidFill>
                    <a:srgbClr val="000000"/>
                  </a:solidFill>
                  <a:latin typeface="Calibri" panose="020F0502020204030204" pitchFamily="34" charset="0"/>
                  <a:cs typeface="Calibri" panose="020F0502020204030204" pitchFamily="34" charset="0"/>
                </a:rPr>
                <a:t>Companies to Know </a:t>
              </a:r>
            </a:p>
            <a:p>
              <a:pPr marL="0" marR="0" indent="0" algn="ctr" defTabSz="754380" rtl="0" eaLnBrk="1" fontAlgn="auto" latinLnBrk="0" hangingPunct="1">
                <a:buClr>
                  <a:schemeClr val="bg1"/>
                </a:buClr>
                <a:buSzTx/>
                <a:buFont typeface="Arial" panose="020B0604020202020204" pitchFamily="34" charset="0"/>
                <a:buNone/>
                <a:tabLst/>
              </a:pPr>
              <a:endParaRPr lang="en-US" sz="1050" dirty="0">
                <a:solidFill>
                  <a:srgbClr val="000000"/>
                </a:solidFill>
                <a:latin typeface="Calibri" panose="020F0502020204030204" pitchFamily="34" charset="0"/>
                <a:cs typeface="Calibri" panose="020F0502020204030204" pitchFamily="34" charset="0"/>
              </a:endParaRPr>
            </a:p>
          </p:txBody>
        </p:sp>
      </p:grpSp>
      <p:sp>
        <p:nvSpPr>
          <p:cNvPr id="25" name="Text Placeholder 4">
            <a:extLst>
              <a:ext uri="{FF2B5EF4-FFF2-40B4-BE49-F238E27FC236}">
                <a16:creationId xmlns:a16="http://schemas.microsoft.com/office/drawing/2014/main" id="{B8E300B5-3712-4B38-AD69-C253BFE43D41}"/>
              </a:ext>
            </a:extLst>
          </p:cNvPr>
          <p:cNvSpPr>
            <a:spLocks noGrp="1"/>
          </p:cNvSpPr>
          <p:nvPr>
            <p:ph type="body" sz="quarter" idx="11"/>
          </p:nvPr>
        </p:nvSpPr>
        <p:spPr>
          <a:xfrm>
            <a:off x="757903" y="2710608"/>
            <a:ext cx="7886700" cy="1346010"/>
          </a:xfrm>
          <a:prstGeom prst="rect">
            <a:avLst/>
          </a:prstGeom>
        </p:spPr>
        <p:txBody>
          <a:bodyPr wrap="square">
            <a:spAutoFit/>
          </a:bodyPr>
          <a:lstStyle/>
          <a:p>
            <a:r>
              <a:rPr lang="en-US" sz="1200" dirty="0">
                <a:solidFill>
                  <a:srgbClr val="212529"/>
                </a:solidFill>
              </a:rPr>
              <a:t>Altruista Health, a HealthEdge company, was founded in 2007 on a mission to provide care management software that drives significant improvements in cost savings and health outcomes for all populations. </a:t>
            </a:r>
          </a:p>
          <a:p>
            <a:r>
              <a:rPr lang="en-US" sz="1200" dirty="0">
                <a:solidFill>
                  <a:srgbClr val="000000"/>
                </a:solidFill>
              </a:rPr>
              <a:t>Our corporate headquarters is in Reston, VA and we have an office in HITEC City, India.</a:t>
            </a:r>
          </a:p>
          <a:p>
            <a:r>
              <a:rPr lang="en-US" sz="1200" dirty="0">
                <a:solidFill>
                  <a:srgbClr val="212529"/>
                </a:solidFill>
              </a:rPr>
              <a:t>Our GuidingCare</a:t>
            </a:r>
            <a:r>
              <a:rPr lang="en-US" sz="1200" baseline="30000" dirty="0">
                <a:solidFill>
                  <a:srgbClr val="212529"/>
                </a:solidFill>
              </a:rPr>
              <a:t>®</a:t>
            </a:r>
            <a:r>
              <a:rPr lang="en-US" sz="1200" dirty="0">
                <a:solidFill>
                  <a:srgbClr val="212529"/>
                </a:solidFill>
              </a:rPr>
              <a:t> platform is used by health plans to streamline care management workflows, facilitate coordination among clinical, behavioral and community resources, accelerate quality improvement and promote engagement with their members.</a:t>
            </a:r>
            <a:endParaRPr lang="en-US" sz="1200" dirty="0"/>
          </a:p>
        </p:txBody>
      </p:sp>
    </p:spTree>
    <p:extLst>
      <p:ext uri="{BB962C8B-B14F-4D97-AF65-F5344CB8AC3E}">
        <p14:creationId xmlns:p14="http://schemas.microsoft.com/office/powerpoint/2010/main" val="411796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D706731-8A52-42AD-9D58-DBF4CB930E3B}"/>
              </a:ext>
            </a:extLst>
          </p:cNvPr>
          <p:cNvGrpSpPr/>
          <p:nvPr/>
        </p:nvGrpSpPr>
        <p:grpSpPr>
          <a:xfrm>
            <a:off x="1241288" y="0"/>
            <a:ext cx="6522453" cy="5528279"/>
            <a:chOff x="400121" y="134922"/>
            <a:chExt cx="9258158" cy="7315674"/>
          </a:xfrm>
        </p:grpSpPr>
        <p:sp>
          <p:nvSpPr>
            <p:cNvPr id="67" name="Pie 331">
              <a:extLst>
                <a:ext uri="{FF2B5EF4-FFF2-40B4-BE49-F238E27FC236}">
                  <a16:creationId xmlns:a16="http://schemas.microsoft.com/office/drawing/2014/main" id="{F48E28E1-8E2D-4802-BB39-F2D72787B96E}"/>
                </a:ext>
              </a:extLst>
            </p:cNvPr>
            <p:cNvSpPr/>
            <p:nvPr/>
          </p:nvSpPr>
          <p:spPr>
            <a:xfrm rot="3587533" flipH="1">
              <a:off x="3030667" y="1739992"/>
              <a:ext cx="3996861" cy="3996861"/>
            </a:xfrm>
            <a:prstGeom prst="pie">
              <a:avLst>
                <a:gd name="adj1" fmla="val 195260"/>
                <a:gd name="adj2" fmla="val 7186361"/>
              </a:avLst>
            </a:prstGeom>
            <a:gradFill>
              <a:gsLst>
                <a:gs pos="20000">
                  <a:schemeClr val="accent1"/>
                </a:gs>
                <a:gs pos="100000">
                  <a:srgbClr val="FFFFFF">
                    <a:alpha val="60000"/>
                  </a:srgbClr>
                </a:gs>
              </a:gsLst>
              <a:path path="circle">
                <a:fillToRect l="100000" t="100000"/>
              </a:path>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F32"/>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BF917D88-BE48-4818-96C4-42943DD438A8}"/>
                </a:ext>
              </a:extLst>
            </p:cNvPr>
            <p:cNvGrpSpPr/>
            <p:nvPr/>
          </p:nvGrpSpPr>
          <p:grpSpPr>
            <a:xfrm>
              <a:off x="400121" y="134922"/>
              <a:ext cx="9258158" cy="7315674"/>
              <a:chOff x="400121" y="134922"/>
              <a:chExt cx="9258158" cy="7315674"/>
            </a:xfrm>
          </p:grpSpPr>
          <p:sp>
            <p:nvSpPr>
              <p:cNvPr id="69" name="Pie 462">
                <a:extLst>
                  <a:ext uri="{FF2B5EF4-FFF2-40B4-BE49-F238E27FC236}">
                    <a16:creationId xmlns:a16="http://schemas.microsoft.com/office/drawing/2014/main" id="{CAE216F6-68BA-4058-BFA0-86609BC1C717}"/>
                  </a:ext>
                </a:extLst>
              </p:cNvPr>
              <p:cNvSpPr/>
              <p:nvPr/>
            </p:nvSpPr>
            <p:spPr>
              <a:xfrm rot="7212467" flipH="1" flipV="1">
                <a:off x="2342605" y="134922"/>
                <a:ext cx="7315674" cy="7315674"/>
              </a:xfrm>
              <a:prstGeom prst="pie">
                <a:avLst>
                  <a:gd name="adj1" fmla="val 1549096"/>
                  <a:gd name="adj2" fmla="val 6205138"/>
                </a:avLst>
              </a:prstGeom>
              <a:gradFill flip="none" rotWithShape="1">
                <a:gsLst>
                  <a:gs pos="2000">
                    <a:schemeClr val="accent1"/>
                  </a:gs>
                  <a:gs pos="90000">
                    <a:srgbClr val="FFFFFF">
                      <a:alpha val="60000"/>
                    </a:srgbClr>
                  </a:gs>
                </a:gsLst>
                <a:path path="circle">
                  <a:fillToRect l="100000" t="100000"/>
                </a:path>
                <a:tileRect r="-100000" b="-10000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F32"/>
                  </a:solidFill>
                  <a:effectLst/>
                  <a:uLnTx/>
                  <a:uFillTx/>
                  <a:latin typeface="Calibri" panose="020F0502020204030204"/>
                  <a:ea typeface="+mn-ea"/>
                  <a:cs typeface="+mn-cs"/>
                </a:endParaRPr>
              </a:p>
            </p:txBody>
          </p:sp>
          <p:sp>
            <p:nvSpPr>
              <p:cNvPr id="70" name="Pie 464">
                <a:extLst>
                  <a:ext uri="{FF2B5EF4-FFF2-40B4-BE49-F238E27FC236}">
                    <a16:creationId xmlns:a16="http://schemas.microsoft.com/office/drawing/2014/main" id="{6B2C7117-A469-4EF8-A697-946F426A5230}"/>
                  </a:ext>
                </a:extLst>
              </p:cNvPr>
              <p:cNvSpPr/>
              <p:nvPr/>
            </p:nvSpPr>
            <p:spPr>
              <a:xfrm rot="7212467" flipH="1" flipV="1">
                <a:off x="1590730" y="134922"/>
                <a:ext cx="7315674" cy="7315674"/>
              </a:xfrm>
              <a:prstGeom prst="pie">
                <a:avLst>
                  <a:gd name="adj1" fmla="val 1549096"/>
                  <a:gd name="adj2" fmla="val 6205138"/>
                </a:avLst>
              </a:prstGeom>
              <a:gradFill flip="none" rotWithShape="1">
                <a:gsLst>
                  <a:gs pos="2000">
                    <a:schemeClr val="accent1"/>
                  </a:gs>
                  <a:gs pos="90000">
                    <a:srgbClr val="FFFFFF">
                      <a:alpha val="60000"/>
                    </a:srgbClr>
                  </a:gs>
                </a:gsLst>
                <a:path path="circle">
                  <a:fillToRect l="100000" t="100000"/>
                </a:path>
                <a:tileRect r="-100000" b="-10000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F32"/>
                  </a:solidFill>
                  <a:effectLst/>
                  <a:uLnTx/>
                  <a:uFillTx/>
                  <a:latin typeface="Calibri" panose="020F0502020204030204"/>
                  <a:ea typeface="+mn-ea"/>
                  <a:cs typeface="+mn-cs"/>
                </a:endParaRPr>
              </a:p>
            </p:txBody>
          </p:sp>
          <p:sp>
            <p:nvSpPr>
              <p:cNvPr id="71" name="Pie 465">
                <a:extLst>
                  <a:ext uri="{FF2B5EF4-FFF2-40B4-BE49-F238E27FC236}">
                    <a16:creationId xmlns:a16="http://schemas.microsoft.com/office/drawing/2014/main" id="{EE08BF61-6530-4070-829A-6C38193046C3}"/>
                  </a:ext>
                </a:extLst>
              </p:cNvPr>
              <p:cNvSpPr/>
              <p:nvPr/>
            </p:nvSpPr>
            <p:spPr>
              <a:xfrm rot="7212467" flipH="1" flipV="1">
                <a:off x="2520961" y="1033154"/>
                <a:ext cx="5504245" cy="5504245"/>
              </a:xfrm>
              <a:prstGeom prst="pie">
                <a:avLst>
                  <a:gd name="adj1" fmla="val 979568"/>
                  <a:gd name="adj2" fmla="val 6783174"/>
                </a:avLst>
              </a:prstGeom>
              <a:gradFill>
                <a:gsLst>
                  <a:gs pos="20000">
                    <a:schemeClr val="accent1"/>
                  </a:gs>
                  <a:gs pos="100000">
                    <a:srgbClr val="FFFFFF">
                      <a:alpha val="60000"/>
                    </a:srgbClr>
                  </a:gs>
                </a:gsLst>
                <a:path path="circle">
                  <a:fillToRect l="100000" t="100000"/>
                </a:path>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F32"/>
                  </a:solidFill>
                  <a:effectLst/>
                  <a:uLnTx/>
                  <a:uFillTx/>
                  <a:latin typeface="Calibri" panose="020F0502020204030204"/>
                  <a:ea typeface="+mn-ea"/>
                  <a:cs typeface="+mn-cs"/>
                </a:endParaRPr>
              </a:p>
            </p:txBody>
          </p:sp>
          <p:sp>
            <p:nvSpPr>
              <p:cNvPr id="72" name="Pie 466">
                <a:extLst>
                  <a:ext uri="{FF2B5EF4-FFF2-40B4-BE49-F238E27FC236}">
                    <a16:creationId xmlns:a16="http://schemas.microsoft.com/office/drawing/2014/main" id="{615BD39F-DDC5-45B2-A9C7-BE446723E3E2}"/>
                  </a:ext>
                </a:extLst>
              </p:cNvPr>
              <p:cNvSpPr/>
              <p:nvPr/>
            </p:nvSpPr>
            <p:spPr>
              <a:xfrm rot="7212467" flipH="1" flipV="1">
                <a:off x="3030872" y="1739992"/>
                <a:ext cx="3996861" cy="3996861"/>
              </a:xfrm>
              <a:prstGeom prst="pie">
                <a:avLst>
                  <a:gd name="adj1" fmla="val 195260"/>
                  <a:gd name="adj2" fmla="val 7186361"/>
                </a:avLst>
              </a:prstGeom>
              <a:gradFill>
                <a:gsLst>
                  <a:gs pos="20000">
                    <a:schemeClr val="accent1"/>
                  </a:gs>
                  <a:gs pos="100000">
                    <a:srgbClr val="FFFFFF">
                      <a:alpha val="60000"/>
                    </a:srgbClr>
                  </a:gs>
                </a:gsLst>
                <a:path path="circle">
                  <a:fillToRect l="100000" t="100000"/>
                </a:path>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F32"/>
                  </a:solidFill>
                  <a:effectLst/>
                  <a:uLnTx/>
                  <a:uFillTx/>
                  <a:latin typeface="Calibri" panose="020F0502020204030204"/>
                  <a:ea typeface="+mn-ea"/>
                  <a:cs typeface="+mn-cs"/>
                </a:endParaRPr>
              </a:p>
            </p:txBody>
          </p:sp>
          <p:sp>
            <p:nvSpPr>
              <p:cNvPr id="73" name="Pie 389">
                <a:extLst>
                  <a:ext uri="{FF2B5EF4-FFF2-40B4-BE49-F238E27FC236}">
                    <a16:creationId xmlns:a16="http://schemas.microsoft.com/office/drawing/2014/main" id="{8C441660-708F-48F9-A629-90EFD03C60EE}"/>
                  </a:ext>
                </a:extLst>
              </p:cNvPr>
              <p:cNvSpPr/>
              <p:nvPr/>
            </p:nvSpPr>
            <p:spPr>
              <a:xfrm rot="3587533" flipH="1">
                <a:off x="400121" y="134922"/>
                <a:ext cx="7315674" cy="7315674"/>
              </a:xfrm>
              <a:prstGeom prst="pie">
                <a:avLst>
                  <a:gd name="adj1" fmla="val 1549096"/>
                  <a:gd name="adj2" fmla="val 6205138"/>
                </a:avLst>
              </a:prstGeom>
              <a:gradFill flip="none" rotWithShape="1">
                <a:gsLst>
                  <a:gs pos="2000">
                    <a:schemeClr val="accent1"/>
                  </a:gs>
                  <a:gs pos="90000">
                    <a:srgbClr val="FFFFFF">
                      <a:alpha val="60000"/>
                    </a:srgbClr>
                  </a:gs>
                </a:gsLst>
                <a:path path="circle">
                  <a:fillToRect l="100000" t="100000"/>
                </a:path>
                <a:tileRect r="-100000" b="-10000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F32"/>
                  </a:solidFill>
                  <a:effectLst/>
                  <a:uLnTx/>
                  <a:uFillTx/>
                  <a:latin typeface="Calibri" panose="020F0502020204030204"/>
                  <a:ea typeface="+mn-ea"/>
                  <a:cs typeface="+mn-cs"/>
                </a:endParaRPr>
              </a:p>
            </p:txBody>
          </p:sp>
          <p:sp>
            <p:nvSpPr>
              <p:cNvPr id="74" name="Pie 329">
                <a:extLst>
                  <a:ext uri="{FF2B5EF4-FFF2-40B4-BE49-F238E27FC236}">
                    <a16:creationId xmlns:a16="http://schemas.microsoft.com/office/drawing/2014/main" id="{0CD08169-B3BD-4CCE-A5B6-B2D4C6102E82}"/>
                  </a:ext>
                </a:extLst>
              </p:cNvPr>
              <p:cNvSpPr/>
              <p:nvPr/>
            </p:nvSpPr>
            <p:spPr>
              <a:xfrm rot="3587533" flipH="1">
                <a:off x="1151996" y="134922"/>
                <a:ext cx="7315674" cy="7315674"/>
              </a:xfrm>
              <a:prstGeom prst="pie">
                <a:avLst>
                  <a:gd name="adj1" fmla="val 1549096"/>
                  <a:gd name="adj2" fmla="val 6205138"/>
                </a:avLst>
              </a:prstGeom>
              <a:gradFill flip="none" rotWithShape="1">
                <a:gsLst>
                  <a:gs pos="2000">
                    <a:schemeClr val="accent1"/>
                  </a:gs>
                  <a:gs pos="90000">
                    <a:srgbClr val="FFFFFF">
                      <a:alpha val="60000"/>
                    </a:srgbClr>
                  </a:gs>
                </a:gsLst>
                <a:path path="circle">
                  <a:fillToRect l="100000" t="100000"/>
                </a:path>
                <a:tileRect r="-100000" b="-100000"/>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F32"/>
                  </a:solidFill>
                  <a:effectLst/>
                  <a:uLnTx/>
                  <a:uFillTx/>
                  <a:latin typeface="Calibri" panose="020F0502020204030204"/>
                  <a:ea typeface="+mn-ea"/>
                  <a:cs typeface="+mn-cs"/>
                </a:endParaRPr>
              </a:p>
            </p:txBody>
          </p:sp>
          <p:sp>
            <p:nvSpPr>
              <p:cNvPr id="75" name="Pie 330">
                <a:extLst>
                  <a:ext uri="{FF2B5EF4-FFF2-40B4-BE49-F238E27FC236}">
                    <a16:creationId xmlns:a16="http://schemas.microsoft.com/office/drawing/2014/main" id="{6E0D045E-7531-4FCE-A31E-E4CB3A257FC3}"/>
                  </a:ext>
                </a:extLst>
              </p:cNvPr>
              <p:cNvSpPr/>
              <p:nvPr/>
            </p:nvSpPr>
            <p:spPr>
              <a:xfrm rot="3587533" flipH="1">
                <a:off x="2033194" y="1033154"/>
                <a:ext cx="5504245" cy="5504245"/>
              </a:xfrm>
              <a:prstGeom prst="pie">
                <a:avLst>
                  <a:gd name="adj1" fmla="val 979568"/>
                  <a:gd name="adj2" fmla="val 6783174"/>
                </a:avLst>
              </a:prstGeom>
              <a:gradFill>
                <a:gsLst>
                  <a:gs pos="20000">
                    <a:schemeClr val="accent1"/>
                  </a:gs>
                  <a:gs pos="100000">
                    <a:srgbClr val="FFFFFF">
                      <a:alpha val="60000"/>
                    </a:srgbClr>
                  </a:gs>
                </a:gsLst>
                <a:path path="circle">
                  <a:fillToRect l="100000" t="100000"/>
                </a:path>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F32"/>
                  </a:solidFill>
                  <a:effectLst/>
                  <a:uLnTx/>
                  <a:uFillTx/>
                  <a:latin typeface="Calibri" panose="020F0502020204030204"/>
                  <a:ea typeface="+mn-ea"/>
                  <a:cs typeface="+mn-cs"/>
                </a:endParaRPr>
              </a:p>
            </p:txBody>
          </p:sp>
          <p:grpSp>
            <p:nvGrpSpPr>
              <p:cNvPr id="76" name="Group 75">
                <a:extLst>
                  <a:ext uri="{FF2B5EF4-FFF2-40B4-BE49-F238E27FC236}">
                    <a16:creationId xmlns:a16="http://schemas.microsoft.com/office/drawing/2014/main" id="{D0DDCCC0-ECDC-491C-B0BD-23E745944FAC}"/>
                  </a:ext>
                </a:extLst>
              </p:cNvPr>
              <p:cNvGrpSpPr/>
              <p:nvPr/>
            </p:nvGrpSpPr>
            <p:grpSpPr>
              <a:xfrm>
                <a:off x="3970412" y="2883973"/>
                <a:ext cx="2117576" cy="1921602"/>
                <a:chOff x="3970412" y="2883973"/>
                <a:chExt cx="2117576" cy="1921602"/>
              </a:xfrm>
            </p:grpSpPr>
            <p:sp>
              <p:nvSpPr>
                <p:cNvPr id="77" name="Pie 463">
                  <a:extLst>
                    <a:ext uri="{FF2B5EF4-FFF2-40B4-BE49-F238E27FC236}">
                      <a16:creationId xmlns:a16="http://schemas.microsoft.com/office/drawing/2014/main" id="{6657307C-E35F-497A-9213-82CD1BA5F153}"/>
                    </a:ext>
                  </a:extLst>
                </p:cNvPr>
                <p:cNvSpPr/>
                <p:nvPr/>
              </p:nvSpPr>
              <p:spPr>
                <a:xfrm rot="7212467" flipH="1" flipV="1">
                  <a:off x="4166386" y="2883973"/>
                  <a:ext cx="1921602" cy="1921602"/>
                </a:xfrm>
                <a:prstGeom prst="pie">
                  <a:avLst>
                    <a:gd name="adj1" fmla="val 17452951"/>
                    <a:gd name="adj2" fmla="val 11633133"/>
                  </a:avLst>
                </a:prstGeom>
                <a:gradFill>
                  <a:gsLst>
                    <a:gs pos="20000">
                      <a:schemeClr val="accent1"/>
                    </a:gs>
                    <a:gs pos="100000">
                      <a:srgbClr val="FFFFFF">
                        <a:alpha val="60000"/>
                      </a:srgbClr>
                    </a:gs>
                  </a:gsLst>
                  <a:path path="circle">
                    <a:fillToRect l="100000" t="100000"/>
                  </a:path>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F32"/>
                    </a:solidFill>
                    <a:effectLst/>
                    <a:uLnTx/>
                    <a:uFillTx/>
                    <a:latin typeface="Calibri" panose="020F0502020204030204"/>
                    <a:ea typeface="+mn-ea"/>
                    <a:cs typeface="+mn-cs"/>
                  </a:endParaRPr>
                </a:p>
              </p:txBody>
            </p:sp>
            <p:sp>
              <p:nvSpPr>
                <p:cNvPr id="78" name="Pie 328">
                  <a:extLst>
                    <a:ext uri="{FF2B5EF4-FFF2-40B4-BE49-F238E27FC236}">
                      <a16:creationId xmlns:a16="http://schemas.microsoft.com/office/drawing/2014/main" id="{F808B7D1-7791-4876-BC94-DD679CF71AE6}"/>
                    </a:ext>
                  </a:extLst>
                </p:cNvPr>
                <p:cNvSpPr/>
                <p:nvPr/>
              </p:nvSpPr>
              <p:spPr>
                <a:xfrm rot="3587533" flipH="1">
                  <a:off x="3970412" y="2883973"/>
                  <a:ext cx="1921602" cy="1921602"/>
                </a:xfrm>
                <a:prstGeom prst="pie">
                  <a:avLst>
                    <a:gd name="adj1" fmla="val 17452951"/>
                    <a:gd name="adj2" fmla="val 11633133"/>
                  </a:avLst>
                </a:prstGeom>
                <a:gradFill>
                  <a:gsLst>
                    <a:gs pos="20000">
                      <a:schemeClr val="accent1"/>
                    </a:gs>
                    <a:gs pos="100000">
                      <a:srgbClr val="FFFFFF">
                        <a:alpha val="60000"/>
                      </a:srgbClr>
                    </a:gs>
                  </a:gsLst>
                  <a:path path="circle">
                    <a:fillToRect l="100000" t="100000"/>
                  </a:path>
                </a:gra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E2F32"/>
                    </a:solidFill>
                    <a:effectLst/>
                    <a:uLnTx/>
                    <a:uFillTx/>
                    <a:latin typeface="Calibri" panose="020F0502020204030204"/>
                    <a:ea typeface="+mn-ea"/>
                    <a:cs typeface="+mn-cs"/>
                  </a:endParaRPr>
                </a:p>
              </p:txBody>
            </p:sp>
          </p:grpSp>
        </p:grpSp>
      </p:grpSp>
      <p:sp>
        <p:nvSpPr>
          <p:cNvPr id="2" name="Slide Number Placeholder 1">
            <a:extLst>
              <a:ext uri="{FF2B5EF4-FFF2-40B4-BE49-F238E27FC236}">
                <a16:creationId xmlns:a16="http://schemas.microsoft.com/office/drawing/2014/main" id="{DF772C6B-6B29-4BC6-B445-77D62E06A6A3}"/>
              </a:ext>
            </a:extLst>
          </p:cNvPr>
          <p:cNvSpPr>
            <a:spLocks noGrp="1"/>
          </p:cNvSpPr>
          <p:nvPr>
            <p:ph type="sldNum" sz="quarter" idx="10"/>
          </p:nvPr>
        </p:nvSpPr>
        <p:spPr/>
        <p:txBody>
          <a:bodyPr/>
          <a:lstStyle/>
          <a:p>
            <a:fld id="{7600EA51-3B58-4FF8-856C-6C8740E9F708}" type="slidenum">
              <a:rPr lang="en-US" smtClean="0"/>
              <a:t>3</a:t>
            </a:fld>
            <a:endParaRPr lang="en-US" dirty="0"/>
          </a:p>
        </p:txBody>
      </p:sp>
      <p:pic>
        <p:nvPicPr>
          <p:cNvPr id="65" name="Picture 64">
            <a:extLst>
              <a:ext uri="{FF2B5EF4-FFF2-40B4-BE49-F238E27FC236}">
                <a16:creationId xmlns:a16="http://schemas.microsoft.com/office/drawing/2014/main" id="{992DE266-203A-4B67-96B7-BB5B947A5AF5}"/>
              </a:ext>
            </a:extLst>
          </p:cNvPr>
          <p:cNvPicPr>
            <a:picLocks noChangeAspect="1"/>
          </p:cNvPicPr>
          <p:nvPr/>
        </p:nvPicPr>
        <p:blipFill rotWithShape="1">
          <a:blip r:embed="rId2"/>
          <a:srcRect b="3668"/>
          <a:stretch/>
        </p:blipFill>
        <p:spPr>
          <a:xfrm>
            <a:off x="781618" y="968575"/>
            <a:ext cx="7338680" cy="3958893"/>
          </a:xfrm>
          <a:prstGeom prst="rect">
            <a:avLst/>
          </a:prstGeom>
        </p:spPr>
      </p:pic>
      <p:sp>
        <p:nvSpPr>
          <p:cNvPr id="80" name="TextBox 79">
            <a:extLst>
              <a:ext uri="{FF2B5EF4-FFF2-40B4-BE49-F238E27FC236}">
                <a16:creationId xmlns:a16="http://schemas.microsoft.com/office/drawing/2014/main" id="{E85FB328-A167-48A9-AC6B-C9E3E3BF38F0}"/>
              </a:ext>
            </a:extLst>
          </p:cNvPr>
          <p:cNvSpPr txBox="1"/>
          <p:nvPr/>
        </p:nvSpPr>
        <p:spPr>
          <a:xfrm>
            <a:off x="7195278" y="4314033"/>
            <a:ext cx="1341177" cy="646331"/>
          </a:xfrm>
          <a:prstGeom prst="rect">
            <a:avLst/>
          </a:prstGeom>
          <a:solidFill>
            <a:schemeClr val="bg1"/>
          </a:solidFill>
        </p:spPr>
        <p:txBody>
          <a:bodyPr wrap="square" rtlCol="0">
            <a:spAutoFit/>
          </a:bodyPr>
          <a:lstStyle/>
          <a:p>
            <a:endParaRPr lang="en-US" dirty="0"/>
          </a:p>
          <a:p>
            <a:endParaRPr lang="en-US" dirty="0"/>
          </a:p>
        </p:txBody>
      </p:sp>
      <p:sp>
        <p:nvSpPr>
          <p:cNvPr id="21" name="Title 40">
            <a:extLst>
              <a:ext uri="{FF2B5EF4-FFF2-40B4-BE49-F238E27FC236}">
                <a16:creationId xmlns:a16="http://schemas.microsoft.com/office/drawing/2014/main" id="{D4CB91E5-7164-4A51-9CF9-CB97622C8C93}"/>
              </a:ext>
            </a:extLst>
          </p:cNvPr>
          <p:cNvSpPr txBox="1">
            <a:spLocks noGrp="1"/>
          </p:cNvSpPr>
          <p:nvPr>
            <p:ph type="title"/>
          </p:nvPr>
        </p:nvSpPr>
        <p:spPr>
          <a:xfrm>
            <a:off x="628650" y="298450"/>
            <a:ext cx="7886700" cy="900763"/>
          </a:xfrm>
          <a:prstGeom prst="rect">
            <a:avLst/>
          </a:prstGeom>
        </p:spPr>
        <p:txBody>
          <a:bodyPr lIns="60512" tIns="30256" rIns="60512" bIns="30256"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a:solidFill>
                  <a:srgbClr val="008BCA"/>
                </a:solidFill>
                <a:latin typeface="Calibri"/>
                <a:cs typeface="Calibri"/>
              </a:rPr>
              <a:t>GuidingCare drives superior outcomes in a value-based, patient-centric ecosystem.</a:t>
            </a:r>
            <a:br>
              <a:rPr lang="en-US" sz="2400" dirty="0">
                <a:solidFill>
                  <a:srgbClr val="008BCA"/>
                </a:solidFill>
                <a:latin typeface="Calibri"/>
                <a:cs typeface="Calibri"/>
              </a:rPr>
            </a:br>
            <a:endParaRPr lang="en-US" sz="2400" dirty="0">
              <a:solidFill>
                <a:srgbClr val="008BCA"/>
              </a:solidFill>
              <a:latin typeface="Calibri"/>
              <a:cs typeface="Calibri"/>
            </a:endParaRPr>
          </a:p>
        </p:txBody>
      </p:sp>
    </p:spTree>
    <p:extLst>
      <p:ext uri="{BB962C8B-B14F-4D97-AF65-F5344CB8AC3E}">
        <p14:creationId xmlns:p14="http://schemas.microsoft.com/office/powerpoint/2010/main" val="413361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7AAF5-FFDD-407C-A25E-7F67237116A2}"/>
              </a:ext>
            </a:extLst>
          </p:cNvPr>
          <p:cNvSpPr>
            <a:spLocks noGrp="1"/>
          </p:cNvSpPr>
          <p:nvPr>
            <p:ph type="title"/>
          </p:nvPr>
        </p:nvSpPr>
        <p:spPr/>
        <p:txBody>
          <a:bodyPr/>
          <a:lstStyle/>
          <a:p>
            <a:r>
              <a:rPr lang="en-US" b="1" dirty="0"/>
              <a:t>GuidingCare by the Numbers</a:t>
            </a:r>
          </a:p>
        </p:txBody>
      </p:sp>
      <p:sp>
        <p:nvSpPr>
          <p:cNvPr id="3" name="Slide Number Placeholder 2">
            <a:extLst>
              <a:ext uri="{FF2B5EF4-FFF2-40B4-BE49-F238E27FC236}">
                <a16:creationId xmlns:a16="http://schemas.microsoft.com/office/drawing/2014/main" id="{86824F8C-200E-4E66-9D5A-B00FA7E19E5D}"/>
              </a:ext>
            </a:extLst>
          </p:cNvPr>
          <p:cNvSpPr>
            <a:spLocks noGrp="1"/>
          </p:cNvSpPr>
          <p:nvPr>
            <p:ph type="sldNum" sz="quarter" idx="10"/>
          </p:nvPr>
        </p:nvSpPr>
        <p:spPr/>
        <p:txBody>
          <a:bodyPr/>
          <a:lstStyle/>
          <a:p>
            <a:fld id="{7ADEE066-A14F-4BD7-875D-4BDCBEA7B2DB}" type="slidenum">
              <a:rPr lang="en-US" smtClean="0"/>
              <a:t>4</a:t>
            </a:fld>
            <a:endParaRPr lang="en-US" dirty="0"/>
          </a:p>
        </p:txBody>
      </p:sp>
      <p:grpSp>
        <p:nvGrpSpPr>
          <p:cNvPr id="6" name="Group 5">
            <a:extLst>
              <a:ext uri="{FF2B5EF4-FFF2-40B4-BE49-F238E27FC236}">
                <a16:creationId xmlns:a16="http://schemas.microsoft.com/office/drawing/2014/main" id="{FBACD1C5-CABA-4BB8-BF92-19816B00A857}"/>
              </a:ext>
            </a:extLst>
          </p:cNvPr>
          <p:cNvGrpSpPr/>
          <p:nvPr/>
        </p:nvGrpSpPr>
        <p:grpSpPr>
          <a:xfrm>
            <a:off x="805938" y="901729"/>
            <a:ext cx="7709412" cy="3750065"/>
            <a:chOff x="180002" y="1330535"/>
            <a:chExt cx="10112540" cy="4994218"/>
          </a:xfrm>
        </p:grpSpPr>
        <p:sp>
          <p:nvSpPr>
            <p:cNvPr id="7" name="Rectangle 6">
              <a:extLst>
                <a:ext uri="{FF2B5EF4-FFF2-40B4-BE49-F238E27FC236}">
                  <a16:creationId xmlns:a16="http://schemas.microsoft.com/office/drawing/2014/main" id="{6FAD7AF5-BDD0-4FA9-831D-07AA321EF5AF}"/>
                </a:ext>
              </a:extLst>
            </p:cNvPr>
            <p:cNvSpPr/>
            <p:nvPr/>
          </p:nvSpPr>
          <p:spPr>
            <a:xfrm>
              <a:off x="1464365" y="4681013"/>
              <a:ext cx="3009954" cy="860763"/>
            </a:xfrm>
            <a:prstGeom prst="rect">
              <a:avLst/>
            </a:prstGeom>
          </p:spPr>
          <p:txBody>
            <a:bodyPr wrap="square">
              <a:spAutoFit/>
            </a:bodyPr>
            <a:lstStyle/>
            <a:p>
              <a:pPr algn="ctr"/>
              <a:r>
                <a:rPr lang="en-US" sz="1200" dirty="0">
                  <a:solidFill>
                    <a:srgbClr val="000000"/>
                  </a:solidFill>
                  <a:latin typeface="Calibri" panose="020F0502020204030204" pitchFamily="34" charset="0"/>
                  <a:cs typeface="Calibri" panose="020F0502020204030204" pitchFamily="34" charset="0"/>
                </a:rPr>
                <a:t>Mobile users with online/offline capabilities </a:t>
              </a:r>
              <a:endParaRPr lang="en-US" sz="1200" dirty="0">
                <a:latin typeface="Calibri" panose="020F0502020204030204" pitchFamily="34" charset="0"/>
                <a:cs typeface="Arial"/>
              </a:endParaRPr>
            </a:p>
            <a:p>
              <a:pPr algn="ctr"/>
              <a:r>
                <a:rPr lang="en-US" sz="1200" dirty="0">
                  <a:solidFill>
                    <a:srgbClr val="000000"/>
                  </a:solidFill>
                  <a:latin typeface="Calibri" panose="020F0502020204030204" pitchFamily="34" charset="0"/>
                  <a:cs typeface="Calibri" panose="020F0502020204030204" pitchFamily="34" charset="0"/>
                </a:rPr>
                <a:t> </a:t>
              </a:r>
            </a:p>
          </p:txBody>
        </p:sp>
        <p:sp>
          <p:nvSpPr>
            <p:cNvPr id="8" name="Rectangle 7">
              <a:extLst>
                <a:ext uri="{FF2B5EF4-FFF2-40B4-BE49-F238E27FC236}">
                  <a16:creationId xmlns:a16="http://schemas.microsoft.com/office/drawing/2014/main" id="{F8248E7D-AED8-48EF-89E1-B0C198815683}"/>
                </a:ext>
              </a:extLst>
            </p:cNvPr>
            <p:cNvSpPr/>
            <p:nvPr/>
          </p:nvSpPr>
          <p:spPr>
            <a:xfrm>
              <a:off x="2127872" y="4139721"/>
              <a:ext cx="1724045" cy="614831"/>
            </a:xfrm>
            <a:prstGeom prst="rect">
              <a:avLst/>
            </a:prstGeom>
          </p:spPr>
          <p:txBody>
            <a:bodyPr wrap="square" lIns="91440" tIns="45720" rIns="91440" bIns="45720" anchor="t">
              <a:spAutoFit/>
            </a:bodyPr>
            <a:lstStyle/>
            <a:p>
              <a:pPr algn="ctr" defTabSz="928491"/>
              <a:r>
                <a:rPr lang="en-US" sz="2400" b="1" dirty="0">
                  <a:solidFill>
                    <a:srgbClr val="000000"/>
                  </a:solidFill>
                  <a:latin typeface="Calibri"/>
                  <a:cs typeface="Calibri"/>
                </a:rPr>
                <a:t>5K</a:t>
              </a:r>
              <a:r>
                <a:rPr lang="en-US" sz="2400" b="1" baseline="30000" dirty="0">
                  <a:solidFill>
                    <a:srgbClr val="000000"/>
                  </a:solidFill>
                  <a:latin typeface="Calibri"/>
                  <a:cs typeface="Calibri"/>
                </a:rPr>
                <a:t>+</a:t>
              </a:r>
              <a:r>
                <a:rPr lang="en-US" sz="2400" b="1" dirty="0">
                  <a:solidFill>
                    <a:srgbClr val="216187"/>
                  </a:solidFill>
                  <a:latin typeface="Calibri"/>
                  <a:cs typeface="Calibri"/>
                </a:rPr>
                <a:t> </a:t>
              </a:r>
              <a:endParaRPr lang="en-US" sz="2400" b="1" dirty="0">
                <a:solidFill>
                  <a:srgbClr val="216187"/>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63167C63-CCEC-4AD8-AAD8-07532491E0EF}"/>
                </a:ext>
              </a:extLst>
            </p:cNvPr>
            <p:cNvGrpSpPr/>
            <p:nvPr/>
          </p:nvGrpSpPr>
          <p:grpSpPr>
            <a:xfrm>
              <a:off x="180002" y="1330535"/>
              <a:ext cx="10112540" cy="4994218"/>
              <a:chOff x="180002" y="1330535"/>
              <a:chExt cx="10112540" cy="4994218"/>
            </a:xfrm>
          </p:grpSpPr>
          <p:sp>
            <p:nvSpPr>
              <p:cNvPr id="10" name="TextBox 9">
                <a:extLst>
                  <a:ext uri="{FF2B5EF4-FFF2-40B4-BE49-F238E27FC236}">
                    <a16:creationId xmlns:a16="http://schemas.microsoft.com/office/drawing/2014/main" id="{7C5FFE9D-AC2F-4B56-B4DB-61413C025ABB}"/>
                  </a:ext>
                </a:extLst>
              </p:cNvPr>
              <p:cNvSpPr txBox="1"/>
              <p:nvPr/>
            </p:nvSpPr>
            <p:spPr>
              <a:xfrm>
                <a:off x="7414488" y="2218434"/>
                <a:ext cx="2878054" cy="614831"/>
              </a:xfrm>
              <a:prstGeom prst="rect">
                <a:avLst/>
              </a:prstGeom>
              <a:noFill/>
            </p:spPr>
            <p:txBody>
              <a:bodyPr wrap="square" rtlCol="0">
                <a:spAutoFit/>
              </a:bodyPr>
              <a:lstStyle/>
              <a:p>
                <a:pPr algn="ctr"/>
                <a:r>
                  <a:rPr lang="en-US" sz="1200" dirty="0">
                    <a:latin typeface="Calibri" panose="020F0502020204030204" pitchFamily="34" charset="0"/>
                  </a:rPr>
                  <a:t> </a:t>
                </a:r>
                <a:r>
                  <a:rPr lang="en-US" sz="1200" dirty="0">
                    <a:solidFill>
                      <a:srgbClr val="000000"/>
                    </a:solidFill>
                    <a:latin typeface="Calibri" panose="020F0502020204030204" pitchFamily="34" charset="0"/>
                    <a:cs typeface="Arial"/>
                  </a:rPr>
                  <a:t>Unique organizations operating on GuidingCare</a:t>
                </a:r>
                <a:endParaRPr lang="en-US" sz="1200" dirty="0">
                  <a:solidFill>
                    <a:srgbClr val="00000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58C8AC40-A82B-4619-91A9-9C088280F7AB}"/>
                  </a:ext>
                </a:extLst>
              </p:cNvPr>
              <p:cNvSpPr/>
              <p:nvPr/>
            </p:nvSpPr>
            <p:spPr>
              <a:xfrm>
                <a:off x="8198200" y="1361721"/>
                <a:ext cx="1598630" cy="1035989"/>
              </a:xfrm>
              <a:prstGeom prst="rect">
                <a:avLst/>
              </a:prstGeom>
            </p:spPr>
            <p:txBody>
              <a:bodyPr wrap="square">
                <a:spAutoFit/>
              </a:bodyPr>
              <a:lstStyle/>
              <a:p>
                <a:pPr algn="ctr"/>
                <a:r>
                  <a:rPr lang="en-US" sz="2400" b="1" dirty="0">
                    <a:solidFill>
                      <a:srgbClr val="000000"/>
                    </a:solidFill>
                    <a:latin typeface="Calibri" panose="020F0502020204030204" pitchFamily="34" charset="0"/>
                    <a:cs typeface="Calibri" panose="020F0502020204030204" pitchFamily="34" charset="0"/>
                  </a:rPr>
                  <a:t>50</a:t>
                </a:r>
                <a:r>
                  <a:rPr lang="en-US" sz="2400" b="1" baseline="30000" dirty="0">
                    <a:solidFill>
                      <a:srgbClr val="000000"/>
                    </a:solidFill>
                    <a:cs typeface="Calibri"/>
                  </a:rPr>
                  <a:t>+</a:t>
                </a:r>
                <a:r>
                  <a:rPr lang="en-US" sz="4455" b="1" dirty="0">
                    <a:solidFill>
                      <a:srgbClr val="216187"/>
                    </a:solidFill>
                    <a:cs typeface="Calibri"/>
                  </a:rPr>
                  <a:t> </a:t>
                </a:r>
              </a:p>
            </p:txBody>
          </p:sp>
          <p:sp>
            <p:nvSpPr>
              <p:cNvPr id="12" name="Rectangle 11">
                <a:extLst>
                  <a:ext uri="{FF2B5EF4-FFF2-40B4-BE49-F238E27FC236}">
                    <a16:creationId xmlns:a16="http://schemas.microsoft.com/office/drawing/2014/main" id="{116FFC39-AB78-48DC-A264-F0EEC83C7F59}"/>
                  </a:ext>
                </a:extLst>
              </p:cNvPr>
              <p:cNvSpPr/>
              <p:nvPr/>
            </p:nvSpPr>
            <p:spPr>
              <a:xfrm>
                <a:off x="180002" y="2199514"/>
                <a:ext cx="2568727" cy="614831"/>
              </a:xfrm>
              <a:prstGeom prst="rect">
                <a:avLst/>
              </a:prstGeom>
            </p:spPr>
            <p:txBody>
              <a:bodyPr wrap="square">
                <a:spAutoFit/>
              </a:bodyPr>
              <a:lstStyle/>
              <a:p>
                <a:pPr algn="ctr"/>
                <a:r>
                  <a:rPr lang="en-US" sz="1200" dirty="0">
                    <a:solidFill>
                      <a:srgbClr val="000000"/>
                    </a:solidFill>
                    <a:latin typeface="Calibri" panose="020F0502020204030204" pitchFamily="34" charset="0"/>
                    <a:cs typeface="Calibri" panose="020F0502020204030204" pitchFamily="34" charset="0"/>
                  </a:rPr>
                  <a:t>Contracted lives</a:t>
                </a:r>
              </a:p>
              <a:p>
                <a:pPr algn="ctr"/>
                <a:r>
                  <a:rPr lang="en-US" sz="1200" dirty="0">
                    <a:solidFill>
                      <a:srgbClr val="000000"/>
                    </a:solidFill>
                    <a:latin typeface="Calibri" panose="020F0502020204030204" pitchFamily="34" charset="0"/>
                    <a:cs typeface="Calibri" panose="020F0502020204030204" pitchFamily="34" charset="0"/>
                  </a:rPr>
                  <a:t> on GuidingCare</a:t>
                </a:r>
              </a:p>
            </p:txBody>
          </p:sp>
          <p:sp>
            <p:nvSpPr>
              <p:cNvPr id="13" name="TextBox 12">
                <a:extLst>
                  <a:ext uri="{FF2B5EF4-FFF2-40B4-BE49-F238E27FC236}">
                    <a16:creationId xmlns:a16="http://schemas.microsoft.com/office/drawing/2014/main" id="{B98F5166-D597-41E4-915E-A26B9DD8BF07}"/>
                  </a:ext>
                </a:extLst>
              </p:cNvPr>
              <p:cNvSpPr txBox="1"/>
              <p:nvPr/>
            </p:nvSpPr>
            <p:spPr>
              <a:xfrm>
                <a:off x="4182132" y="1330535"/>
                <a:ext cx="1168036" cy="1035989"/>
              </a:xfrm>
              <a:prstGeom prst="rect">
                <a:avLst/>
              </a:prstGeom>
              <a:noFill/>
              <a:ln>
                <a:noFill/>
              </a:ln>
            </p:spPr>
            <p:txBody>
              <a:bodyPr wrap="square" rtlCol="0" anchor="t">
                <a:spAutoFit/>
              </a:bodyPr>
              <a:lstStyle/>
              <a:p>
                <a:pPr algn="ctr" defTabSz="928491"/>
                <a:r>
                  <a:rPr lang="en-US" sz="2400" b="1" dirty="0">
                    <a:solidFill>
                      <a:srgbClr val="000000"/>
                    </a:solidFill>
                    <a:latin typeface="Calibri"/>
                    <a:cs typeface="Calibri"/>
                  </a:rPr>
                  <a:t>5B</a:t>
                </a:r>
                <a:r>
                  <a:rPr lang="en-US" sz="2400" b="1" baseline="30000" dirty="0">
                    <a:solidFill>
                      <a:srgbClr val="000000"/>
                    </a:solidFill>
                    <a:latin typeface="Calibri"/>
                    <a:cs typeface="Calibri"/>
                  </a:rPr>
                  <a:t>+</a:t>
                </a:r>
                <a:r>
                  <a:rPr lang="en-US" sz="4455" b="1" dirty="0">
                    <a:solidFill>
                      <a:srgbClr val="216187"/>
                    </a:solidFill>
                    <a:latin typeface="Calibri"/>
                    <a:cs typeface="Calibri"/>
                  </a:rPr>
                  <a:t> </a:t>
                </a:r>
                <a:endParaRPr lang="en-US" sz="4468" b="1" dirty="0">
                  <a:solidFill>
                    <a:srgbClr val="216187"/>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FE65BF27-E090-4D1F-BD9E-3CD24F01A9C0}"/>
                  </a:ext>
                </a:extLst>
              </p:cNvPr>
              <p:cNvSpPr/>
              <p:nvPr/>
            </p:nvSpPr>
            <p:spPr>
              <a:xfrm>
                <a:off x="3355935" y="2226607"/>
                <a:ext cx="2820429" cy="614831"/>
              </a:xfrm>
              <a:prstGeom prst="rect">
                <a:avLst/>
              </a:prstGeom>
            </p:spPr>
            <p:txBody>
              <a:bodyPr wrap="square">
                <a:spAutoFit/>
              </a:bodyPr>
              <a:lstStyle/>
              <a:p>
                <a:pPr algn="ctr" defTabSz="928491"/>
                <a:r>
                  <a:rPr lang="en-US" sz="1200" dirty="0">
                    <a:solidFill>
                      <a:srgbClr val="000000"/>
                    </a:solidFill>
                    <a:latin typeface="Calibri" panose="020F0502020204030204" pitchFamily="34" charset="0"/>
                    <a:cs typeface="Calibri" panose="020F0502020204030204" pitchFamily="34" charset="0"/>
                  </a:rPr>
                  <a:t>Transactions per year processed on GuidingCare</a:t>
                </a:r>
              </a:p>
            </p:txBody>
          </p:sp>
          <p:pic>
            <p:nvPicPr>
              <p:cNvPr id="15" name="Picture 14">
                <a:extLst>
                  <a:ext uri="{FF2B5EF4-FFF2-40B4-BE49-F238E27FC236}">
                    <a16:creationId xmlns:a16="http://schemas.microsoft.com/office/drawing/2014/main" id="{88C80BB8-47CD-49B7-A753-F78244076E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3487" y="5410072"/>
                <a:ext cx="524170" cy="883218"/>
              </a:xfrm>
              <a:prstGeom prst="rect">
                <a:avLst/>
              </a:prstGeom>
            </p:spPr>
          </p:pic>
          <p:pic>
            <p:nvPicPr>
              <p:cNvPr id="16" name="Picture 15">
                <a:extLst>
                  <a:ext uri="{FF2B5EF4-FFF2-40B4-BE49-F238E27FC236}">
                    <a16:creationId xmlns:a16="http://schemas.microsoft.com/office/drawing/2014/main" id="{9CE9C6AF-EF12-4938-BE7A-1E86FBE123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9899" y="3133607"/>
                <a:ext cx="1363352" cy="885795"/>
              </a:xfrm>
              <a:prstGeom prst="rect">
                <a:avLst/>
              </a:prstGeom>
            </p:spPr>
          </p:pic>
          <p:pic>
            <p:nvPicPr>
              <p:cNvPr id="17" name="Picture 16">
                <a:extLst>
                  <a:ext uri="{FF2B5EF4-FFF2-40B4-BE49-F238E27FC236}">
                    <a16:creationId xmlns:a16="http://schemas.microsoft.com/office/drawing/2014/main" id="{3ACAE1F4-1658-40B6-BA7D-1B0D938491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7057" y="2843933"/>
                <a:ext cx="1168455" cy="1170542"/>
              </a:xfrm>
              <a:prstGeom prst="rect">
                <a:avLst/>
              </a:prstGeom>
            </p:spPr>
          </p:pic>
          <p:pic>
            <p:nvPicPr>
              <p:cNvPr id="18" name="Picture 14" descr="Image result for united states map in blue">
                <a:extLst>
                  <a:ext uri="{FF2B5EF4-FFF2-40B4-BE49-F238E27FC236}">
                    <a16:creationId xmlns:a16="http://schemas.microsoft.com/office/drawing/2014/main" id="{0C1AD128-E34B-4A01-9965-32306D86938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07194" y="2895079"/>
                <a:ext cx="2129385" cy="1206653"/>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31471EC5-66E2-4C71-A17C-3AA185DC2953}"/>
                  </a:ext>
                </a:extLst>
              </p:cNvPr>
              <p:cNvGrpSpPr/>
              <p:nvPr/>
            </p:nvGrpSpPr>
            <p:grpSpPr>
              <a:xfrm>
                <a:off x="5317145" y="4163650"/>
                <a:ext cx="2958825" cy="2161103"/>
                <a:chOff x="5485513" y="4143447"/>
                <a:chExt cx="2958825" cy="2161103"/>
              </a:xfrm>
            </p:grpSpPr>
            <p:sp>
              <p:nvSpPr>
                <p:cNvPr id="21" name="Rectangle 20">
                  <a:extLst>
                    <a:ext uri="{FF2B5EF4-FFF2-40B4-BE49-F238E27FC236}">
                      <a16:creationId xmlns:a16="http://schemas.microsoft.com/office/drawing/2014/main" id="{B2AFBEED-BC1F-4A82-AD74-F2B7C98BC225}"/>
                    </a:ext>
                  </a:extLst>
                </p:cNvPr>
                <p:cNvSpPr/>
                <p:nvPr/>
              </p:nvSpPr>
              <p:spPr>
                <a:xfrm>
                  <a:off x="6102904" y="4143447"/>
                  <a:ext cx="1724045" cy="614831"/>
                </a:xfrm>
                <a:prstGeom prst="rect">
                  <a:avLst/>
                </a:prstGeom>
              </p:spPr>
              <p:txBody>
                <a:bodyPr wrap="square">
                  <a:spAutoFit/>
                </a:bodyPr>
                <a:lstStyle/>
                <a:p>
                  <a:pPr algn="ctr" defTabSz="928491"/>
                  <a:r>
                    <a:rPr lang="en-US" sz="2400" b="1" dirty="0">
                      <a:solidFill>
                        <a:srgbClr val="000000"/>
                      </a:solidFill>
                      <a:latin typeface="Calibri" panose="020F0502020204030204" pitchFamily="34" charset="0"/>
                      <a:cs typeface="Calibri" panose="020F0502020204030204" pitchFamily="34" charset="0"/>
                    </a:rPr>
                    <a:t>50K</a:t>
                  </a:r>
                  <a:r>
                    <a:rPr lang="en-US" sz="2400" b="1" baseline="30000" dirty="0">
                      <a:solidFill>
                        <a:srgbClr val="000000"/>
                      </a:solidFill>
                      <a:latin typeface="Calibri" panose="020F0502020204030204" pitchFamily="34" charset="0"/>
                      <a:cs typeface="Calibri" panose="020F0502020204030204" pitchFamily="34" charset="0"/>
                    </a:rPr>
                    <a:t>+</a:t>
                  </a:r>
                  <a:r>
                    <a:rPr lang="en-US" sz="2400" b="1" dirty="0">
                      <a:solidFill>
                        <a:srgbClr val="216187"/>
                      </a:solidFill>
                      <a:latin typeface="Calibri" panose="020F0502020204030204" pitchFamily="34" charset="0"/>
                      <a:cs typeface="Calibri" panose="020F0502020204030204" pitchFamily="34" charset="0"/>
                    </a:rPr>
                    <a:t> </a:t>
                  </a:r>
                </a:p>
              </p:txBody>
            </p:sp>
            <p:sp>
              <p:nvSpPr>
                <p:cNvPr id="22" name="Rectangle 21">
                  <a:extLst>
                    <a:ext uri="{FF2B5EF4-FFF2-40B4-BE49-F238E27FC236}">
                      <a16:creationId xmlns:a16="http://schemas.microsoft.com/office/drawing/2014/main" id="{AFB694FA-16CF-49AD-AD2D-55244AF1FA9B}"/>
                    </a:ext>
                  </a:extLst>
                </p:cNvPr>
                <p:cNvSpPr/>
                <p:nvPr/>
              </p:nvSpPr>
              <p:spPr>
                <a:xfrm>
                  <a:off x="5485513" y="4578898"/>
                  <a:ext cx="2958825" cy="614831"/>
                </a:xfrm>
                <a:prstGeom prst="rect">
                  <a:avLst/>
                </a:prstGeom>
              </p:spPr>
              <p:txBody>
                <a:bodyPr wrap="square">
                  <a:spAutoFit/>
                </a:bodyPr>
                <a:lstStyle/>
                <a:p>
                  <a:pPr algn="ctr" defTabSz="928491"/>
                  <a:r>
                    <a:rPr lang="en-US" sz="1200" dirty="0">
                      <a:solidFill>
                        <a:srgbClr val="000000"/>
                      </a:solidFill>
                      <a:latin typeface="Calibri" panose="020F0502020204030204" pitchFamily="34" charset="0"/>
                      <a:cs typeface="Calibri" panose="020F0502020204030204" pitchFamily="34" charset="0"/>
                    </a:rPr>
                    <a:t>Users access </a:t>
                  </a:r>
                </a:p>
                <a:p>
                  <a:pPr algn="ctr" defTabSz="928491"/>
                  <a:r>
                    <a:rPr lang="en-US" sz="1200" dirty="0">
                      <a:solidFill>
                        <a:srgbClr val="000000"/>
                      </a:solidFill>
                      <a:latin typeface="Calibri" panose="020F0502020204030204" pitchFamily="34" charset="0"/>
                      <a:cs typeface="Calibri" panose="020F0502020204030204" pitchFamily="34" charset="0"/>
                    </a:rPr>
                    <a:t>GuidingCare</a:t>
                  </a:r>
                  <a:endParaRPr lang="en-US" sz="1200" dirty="0">
                    <a:solidFill>
                      <a:srgbClr val="000000"/>
                    </a:solidFill>
                  </a:endParaRPr>
                </a:p>
              </p:txBody>
            </p:sp>
            <p:pic>
              <p:nvPicPr>
                <p:cNvPr id="23" name="Picture 22">
                  <a:extLst>
                    <a:ext uri="{FF2B5EF4-FFF2-40B4-BE49-F238E27FC236}">
                      <a16:creationId xmlns:a16="http://schemas.microsoft.com/office/drawing/2014/main" id="{CAAEE0FF-F262-4BFB-AC6C-3AE5EDD0CA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38722" y="5415135"/>
                  <a:ext cx="802560" cy="889415"/>
                </a:xfrm>
                <a:prstGeom prst="rect">
                  <a:avLst/>
                </a:prstGeom>
              </p:spPr>
            </p:pic>
          </p:grpSp>
          <p:sp>
            <p:nvSpPr>
              <p:cNvPr id="20" name="Rectangle 19">
                <a:extLst>
                  <a:ext uri="{FF2B5EF4-FFF2-40B4-BE49-F238E27FC236}">
                    <a16:creationId xmlns:a16="http://schemas.microsoft.com/office/drawing/2014/main" id="{3B91AA7F-E768-4F66-8216-81D7BA0261FC}"/>
                  </a:ext>
                </a:extLst>
              </p:cNvPr>
              <p:cNvSpPr/>
              <p:nvPr/>
            </p:nvSpPr>
            <p:spPr>
              <a:xfrm>
                <a:off x="529242" y="1651116"/>
                <a:ext cx="1598630" cy="614831"/>
              </a:xfrm>
              <a:prstGeom prst="rect">
                <a:avLst/>
              </a:prstGeom>
            </p:spPr>
            <p:txBody>
              <a:bodyPr wrap="square">
                <a:spAutoFit/>
              </a:bodyPr>
              <a:lstStyle/>
              <a:p>
                <a:pPr algn="ctr"/>
                <a:r>
                  <a:rPr lang="en-US" sz="2400" b="1" dirty="0">
                    <a:solidFill>
                      <a:srgbClr val="000000"/>
                    </a:solidFill>
                    <a:latin typeface="Calibri" panose="020F0502020204030204" pitchFamily="34" charset="0"/>
                    <a:cs typeface="Calibri" panose="020F0502020204030204" pitchFamily="34" charset="0"/>
                  </a:rPr>
                  <a:t>25</a:t>
                </a:r>
                <a:r>
                  <a:rPr lang="en-US" sz="2400" b="1" baseline="30000" dirty="0">
                    <a:solidFill>
                      <a:srgbClr val="000000"/>
                    </a:solidFill>
                    <a:cs typeface="Calibri"/>
                  </a:rPr>
                  <a:t>+</a:t>
                </a:r>
                <a:r>
                  <a:rPr lang="en-US" sz="2400" b="1" dirty="0">
                    <a:solidFill>
                      <a:srgbClr val="000000"/>
                    </a:solidFill>
                    <a:latin typeface="Calibri" panose="020F0502020204030204" pitchFamily="34" charset="0"/>
                    <a:cs typeface="Calibri" panose="020F0502020204030204" pitchFamily="34" charset="0"/>
                  </a:rPr>
                  <a:t>M</a:t>
                </a:r>
              </a:p>
            </p:txBody>
          </p:sp>
        </p:grpSp>
      </p:grpSp>
    </p:spTree>
    <p:extLst>
      <p:ext uri="{BB962C8B-B14F-4D97-AF65-F5344CB8AC3E}">
        <p14:creationId xmlns:p14="http://schemas.microsoft.com/office/powerpoint/2010/main" val="338110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607D9907-4AEE-4F8D-9860-A47D255318D2}"/>
              </a:ext>
            </a:extLst>
          </p:cNvPr>
          <p:cNvSpPr/>
          <p:nvPr/>
        </p:nvSpPr>
        <p:spPr>
          <a:xfrm>
            <a:off x="0" y="0"/>
            <a:ext cx="5185516" cy="5143500"/>
          </a:xfrm>
          <a:prstGeom prst="rect">
            <a:avLst/>
          </a:prstGeom>
          <a:solidFill>
            <a:srgbClr val="008BCA"/>
          </a:solidFill>
          <a:ln>
            <a:solidFill>
              <a:srgbClr val="008B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5">
            <a:extLst>
              <a:ext uri="{FF2B5EF4-FFF2-40B4-BE49-F238E27FC236}">
                <a16:creationId xmlns:a16="http://schemas.microsoft.com/office/drawing/2014/main" id="{588673A9-A4E4-4E76-939D-726D08B0C0EC}"/>
              </a:ext>
            </a:extLst>
          </p:cNvPr>
          <p:cNvPicPr>
            <a:picLocks noChangeAspect="1"/>
          </p:cNvPicPr>
          <p:nvPr/>
        </p:nvPicPr>
        <p:blipFill>
          <a:blip r:embed="rId3"/>
          <a:stretch>
            <a:fillRect/>
          </a:stretch>
        </p:blipFill>
        <p:spPr>
          <a:xfrm>
            <a:off x="5580862" y="1049311"/>
            <a:ext cx="3337444" cy="3716460"/>
          </a:xfrm>
          <a:prstGeom prst="rect">
            <a:avLst/>
          </a:prstGeom>
        </p:spPr>
      </p:pic>
      <p:sp>
        <p:nvSpPr>
          <p:cNvPr id="2" name="Slide Number Placeholder 1">
            <a:extLst>
              <a:ext uri="{FF2B5EF4-FFF2-40B4-BE49-F238E27FC236}">
                <a16:creationId xmlns:a16="http://schemas.microsoft.com/office/drawing/2014/main" id="{4AF791B6-5A14-4C57-ACA9-878912F7CFF7}"/>
              </a:ext>
            </a:extLst>
          </p:cNvPr>
          <p:cNvSpPr>
            <a:spLocks noGrp="1"/>
          </p:cNvSpPr>
          <p:nvPr>
            <p:ph type="sldNum" sz="quarter" idx="10"/>
          </p:nvPr>
        </p:nvSpPr>
        <p:spPr>
          <a:xfrm>
            <a:off x="6860906" y="4758203"/>
            <a:ext cx="2057400" cy="273844"/>
          </a:xfrm>
        </p:spPr>
        <p:txBody>
          <a:bodyPr vert="horz" lIns="91440" tIns="45720" rIns="91440" bIns="45720" rtlCol="0" anchor="ctr">
            <a:normAutofit/>
          </a:bodyPr>
          <a:lstStyle/>
          <a:p>
            <a:pPr defTabSz="914400">
              <a:lnSpc>
                <a:spcPct val="90000"/>
              </a:lnSpc>
              <a:spcAft>
                <a:spcPts val="600"/>
              </a:spcAft>
              <a:defRPr/>
            </a:pPr>
            <a:fld id="{7ADEE066-A14F-4BD7-875D-4BDCBEA7B2DB}" type="slidenum">
              <a:rPr lang="en-US" smtClean="0">
                <a:solidFill>
                  <a:schemeClr val="tx1"/>
                </a:solidFill>
                <a:latin typeface="Calibri" panose="020F0502020204030204"/>
              </a:rPr>
              <a:pPr defTabSz="914400">
                <a:lnSpc>
                  <a:spcPct val="90000"/>
                </a:lnSpc>
                <a:spcAft>
                  <a:spcPts val="600"/>
                </a:spcAft>
                <a:defRPr/>
              </a:pPr>
              <a:t>5</a:t>
            </a:fld>
            <a:endParaRPr lang="en-US" dirty="0">
              <a:solidFill>
                <a:schemeClr val="tx1"/>
              </a:solidFill>
              <a:latin typeface="Calibri" panose="020F0502020204030204"/>
            </a:endParaRPr>
          </a:p>
        </p:txBody>
      </p:sp>
      <p:sp>
        <p:nvSpPr>
          <p:cNvPr id="7" name="Rectangle 6">
            <a:extLst>
              <a:ext uri="{FF2B5EF4-FFF2-40B4-BE49-F238E27FC236}">
                <a16:creationId xmlns:a16="http://schemas.microsoft.com/office/drawing/2014/main" id="{3150416E-C0F2-4BAF-A4FE-95022BBC2E5D}"/>
              </a:ext>
            </a:extLst>
          </p:cNvPr>
          <p:cNvSpPr/>
          <p:nvPr/>
        </p:nvSpPr>
        <p:spPr>
          <a:xfrm>
            <a:off x="5545844" y="202490"/>
            <a:ext cx="3235541" cy="738664"/>
          </a:xfrm>
          <a:prstGeom prst="rect">
            <a:avLst/>
          </a:prstGeom>
        </p:spPr>
        <p:txBody>
          <a:bodyPr wrap="square">
            <a:spAutoFit/>
          </a:bodyPr>
          <a:lstStyle/>
          <a:p>
            <a:pPr>
              <a:lnSpc>
                <a:spcPct val="100000"/>
              </a:lnSpc>
              <a:spcBef>
                <a:spcPts val="0"/>
              </a:spcBef>
            </a:pPr>
            <a:r>
              <a:rPr lang="en-US" sz="1400" dirty="0"/>
              <a:t>Altruista conducted a survey of U.S. health plans in August 2020 to measure top concerns. </a:t>
            </a:r>
          </a:p>
        </p:txBody>
      </p:sp>
      <p:sp>
        <p:nvSpPr>
          <p:cNvPr id="4" name="Text Placeholder 3">
            <a:extLst>
              <a:ext uri="{FF2B5EF4-FFF2-40B4-BE49-F238E27FC236}">
                <a16:creationId xmlns:a16="http://schemas.microsoft.com/office/drawing/2014/main" id="{CF0AEABE-43D9-440B-82D1-F6756458D425}"/>
              </a:ext>
            </a:extLst>
          </p:cNvPr>
          <p:cNvSpPr>
            <a:spLocks noGrp="1"/>
          </p:cNvSpPr>
          <p:nvPr>
            <p:ph type="body" sz="quarter" idx="11"/>
          </p:nvPr>
        </p:nvSpPr>
        <p:spPr>
          <a:xfrm>
            <a:off x="573262" y="571822"/>
            <a:ext cx="4349258" cy="953569"/>
          </a:xfrm>
        </p:spPr>
        <p:txBody>
          <a:bodyPr/>
          <a:lstStyle/>
          <a:p>
            <a:pPr marL="0" indent="0">
              <a:buNone/>
            </a:pPr>
            <a:r>
              <a:rPr lang="en-US" sz="3600" b="1" dirty="0">
                <a:solidFill>
                  <a:schemeClr val="bg1"/>
                </a:solidFill>
              </a:rPr>
              <a:t>#1 Challenge for Health Plans: </a:t>
            </a:r>
          </a:p>
          <a:p>
            <a:pPr marL="0" indent="0">
              <a:buNone/>
            </a:pPr>
            <a:endParaRPr lang="en-US" sz="1400" b="1" dirty="0">
              <a:solidFill>
                <a:schemeClr val="bg1"/>
              </a:solidFill>
            </a:endParaRPr>
          </a:p>
          <a:p>
            <a:pPr marL="0" indent="0">
              <a:buNone/>
            </a:pPr>
            <a:r>
              <a:rPr lang="en-US" sz="2800" b="1" dirty="0">
                <a:solidFill>
                  <a:schemeClr val="bg1"/>
                </a:solidFill>
              </a:rPr>
              <a:t>Managing/predicting social determinants of health among members </a:t>
            </a:r>
          </a:p>
        </p:txBody>
      </p:sp>
      <p:sp>
        <p:nvSpPr>
          <p:cNvPr id="8" name="Rectangle 7">
            <a:extLst>
              <a:ext uri="{FF2B5EF4-FFF2-40B4-BE49-F238E27FC236}">
                <a16:creationId xmlns:a16="http://schemas.microsoft.com/office/drawing/2014/main" id="{7B4F66F6-2064-42A3-8A5B-26BFD8B3D728}"/>
              </a:ext>
            </a:extLst>
          </p:cNvPr>
          <p:cNvSpPr/>
          <p:nvPr/>
        </p:nvSpPr>
        <p:spPr>
          <a:xfrm>
            <a:off x="66236" y="4866501"/>
            <a:ext cx="4572000" cy="276999"/>
          </a:xfrm>
          <a:prstGeom prst="rect">
            <a:avLst/>
          </a:prstGeom>
        </p:spPr>
        <p:txBody>
          <a:bodyPr>
            <a:spAutoFit/>
          </a:bodyPr>
          <a:lstStyle/>
          <a:p>
            <a:r>
              <a:rPr lang="en-US" sz="1200" dirty="0">
                <a:solidFill>
                  <a:schemeClr val="bg1"/>
                </a:solidFill>
              </a:rPr>
              <a:t>Altruista Health Annual Payer Index Survey – 2020. </a:t>
            </a:r>
          </a:p>
        </p:txBody>
      </p:sp>
    </p:spTree>
    <p:extLst>
      <p:ext uri="{BB962C8B-B14F-4D97-AF65-F5344CB8AC3E}">
        <p14:creationId xmlns:p14="http://schemas.microsoft.com/office/powerpoint/2010/main" val="288292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BCB206-B0E2-4B75-98B7-93F41C265972}"/>
              </a:ext>
            </a:extLst>
          </p:cNvPr>
          <p:cNvPicPr>
            <a:picLocks noChangeAspect="1"/>
          </p:cNvPicPr>
          <p:nvPr/>
        </p:nvPicPr>
        <p:blipFill rotWithShape="1">
          <a:blip r:embed="rId2"/>
          <a:srcRect t="6313" r="9091" b="2778"/>
          <a:stretch/>
        </p:blipFill>
        <p:spPr>
          <a:xfrm>
            <a:off x="0" y="0"/>
            <a:ext cx="9144000" cy="5143500"/>
          </a:xfrm>
          <a:prstGeom prst="rect">
            <a:avLst/>
          </a:prstGeom>
        </p:spPr>
      </p:pic>
      <p:sp>
        <p:nvSpPr>
          <p:cNvPr id="16" name="Rectangle 18">
            <a:extLst>
              <a:ext uri="{FF2B5EF4-FFF2-40B4-BE49-F238E27FC236}">
                <a16:creationId xmlns:a16="http://schemas.microsoft.com/office/drawing/2014/main" id="{724CD679-7405-4CD3-A92A-9469F279A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240882"/>
            <a:ext cx="4301692" cy="4422557"/>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643658D7-77BA-4D37-B4BB-EFEEA7F01BE6}"/>
              </a:ext>
            </a:extLst>
          </p:cNvPr>
          <p:cNvSpPr>
            <a:spLocks noGrp="1"/>
          </p:cNvSpPr>
          <p:nvPr>
            <p:ph type="title"/>
          </p:nvPr>
        </p:nvSpPr>
        <p:spPr>
          <a:xfrm>
            <a:off x="446103" y="480197"/>
            <a:ext cx="3915950" cy="1008731"/>
          </a:xfrm>
        </p:spPr>
        <p:txBody>
          <a:bodyPr vert="horz" lIns="91440" tIns="45720" rIns="91440" bIns="45720" rtlCol="0" anchor="ctr">
            <a:normAutofit/>
          </a:bodyPr>
          <a:lstStyle/>
          <a:p>
            <a:r>
              <a:rPr lang="en-US" sz="3000" b="1" dirty="0">
                <a:solidFill>
                  <a:schemeClr val="tx1"/>
                </a:solidFill>
              </a:rPr>
              <a:t>SDOH Impact</a:t>
            </a:r>
          </a:p>
        </p:txBody>
      </p:sp>
      <p:sp>
        <p:nvSpPr>
          <p:cNvPr id="4" name="Text Placeholder 3">
            <a:extLst>
              <a:ext uri="{FF2B5EF4-FFF2-40B4-BE49-F238E27FC236}">
                <a16:creationId xmlns:a16="http://schemas.microsoft.com/office/drawing/2014/main" id="{71A7E62A-7D53-4F33-9FFB-022587A80011}"/>
              </a:ext>
            </a:extLst>
          </p:cNvPr>
          <p:cNvSpPr>
            <a:spLocks noGrp="1"/>
          </p:cNvSpPr>
          <p:nvPr>
            <p:ph type="body" sz="quarter" idx="11"/>
          </p:nvPr>
        </p:nvSpPr>
        <p:spPr>
          <a:xfrm>
            <a:off x="445582" y="1488928"/>
            <a:ext cx="3926618" cy="2932151"/>
          </a:xfrm>
        </p:spPr>
        <p:txBody>
          <a:bodyPr vert="horz" lIns="91440" tIns="45720" rIns="91440" bIns="45720" rtlCol="0">
            <a:normAutofit/>
          </a:bodyPr>
          <a:lstStyle/>
          <a:p>
            <a:r>
              <a:rPr lang="en-US" sz="1200" b="1" dirty="0"/>
              <a:t>Impact on a member’s health is determined by: </a:t>
            </a:r>
          </a:p>
          <a:p>
            <a:pPr lvl="1"/>
            <a:r>
              <a:rPr lang="en-US" sz="1200" b="1" dirty="0"/>
              <a:t>40 percent by individual behaviors</a:t>
            </a:r>
          </a:p>
          <a:p>
            <a:pPr lvl="1"/>
            <a:r>
              <a:rPr lang="en-US" sz="1200" b="1" dirty="0"/>
              <a:t>30 percent by genetics</a:t>
            </a:r>
          </a:p>
          <a:p>
            <a:pPr lvl="1"/>
            <a:r>
              <a:rPr lang="en-US" sz="1200" b="1" dirty="0"/>
              <a:t>20 percent of health by “place” — where one lives, plus environmental factors</a:t>
            </a:r>
          </a:p>
          <a:p>
            <a:pPr lvl="1"/>
            <a:r>
              <a:rPr lang="en-US" sz="1200" b="1" dirty="0"/>
              <a:t>Just 10 percent of health is impacted by what we think of as “healthcare”</a:t>
            </a:r>
          </a:p>
          <a:p>
            <a:r>
              <a:rPr lang="en-US" sz="1200" b="1" dirty="0"/>
              <a:t>Impact on costs:</a:t>
            </a:r>
          </a:p>
          <a:p>
            <a:pPr lvl="1"/>
            <a:r>
              <a:rPr lang="en-US" sz="1200" b="1" dirty="0"/>
              <a:t>Social determinants are 40 percent of the cost structure in Medicare and Medicaid.</a:t>
            </a:r>
          </a:p>
          <a:p>
            <a:pPr lvl="1"/>
            <a:r>
              <a:rPr lang="en-US" sz="1200" b="1" dirty="0"/>
              <a:t>The Robert Johnson Wood Foundation estimates that just 20 percent of patients account for 90 percent of healthcare costs.</a:t>
            </a:r>
          </a:p>
        </p:txBody>
      </p:sp>
      <p:sp>
        <p:nvSpPr>
          <p:cNvPr id="2" name="Slide Number Placeholder 1">
            <a:extLst>
              <a:ext uri="{FF2B5EF4-FFF2-40B4-BE49-F238E27FC236}">
                <a16:creationId xmlns:a16="http://schemas.microsoft.com/office/drawing/2014/main" id="{FCB6A035-268E-4302-9D59-3AE651BF0E19}"/>
              </a:ext>
            </a:extLst>
          </p:cNvPr>
          <p:cNvSpPr>
            <a:spLocks noGrp="1"/>
          </p:cNvSpPr>
          <p:nvPr>
            <p:ph type="sldNum" sz="quarter" idx="10"/>
          </p:nvPr>
        </p:nvSpPr>
        <p:spPr>
          <a:xfrm>
            <a:off x="6457950" y="4767262"/>
            <a:ext cx="2057400" cy="273844"/>
          </a:xfrm>
        </p:spPr>
        <p:txBody>
          <a:bodyPr vert="horz" lIns="91440" tIns="45720" rIns="91440" bIns="45720" rtlCol="0" anchor="ctr">
            <a:normAutofit/>
          </a:bodyPr>
          <a:lstStyle/>
          <a:p>
            <a:pPr defTabSz="914400">
              <a:lnSpc>
                <a:spcPct val="90000"/>
              </a:lnSpc>
              <a:spcAft>
                <a:spcPts val="600"/>
              </a:spcAft>
              <a:defRPr/>
            </a:pPr>
            <a:fld id="{7600EA51-3B58-4FF8-856C-6C8740E9F708}" type="slidenum">
              <a:rPr lang="en-US" smtClean="0">
                <a:solidFill>
                  <a:srgbClr val="FFFFFF"/>
                </a:solidFill>
                <a:latin typeface="Calibri" panose="020F0502020204030204"/>
              </a:rPr>
              <a:pPr defTabSz="914400">
                <a:lnSpc>
                  <a:spcPct val="90000"/>
                </a:lnSpc>
                <a:spcAft>
                  <a:spcPts val="600"/>
                </a:spcAft>
                <a:defRPr/>
              </a:pPr>
              <a:t>6</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187224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FC5774D-85B2-4ED5-9C8E-F0514B7CCBA8}"/>
              </a:ext>
            </a:extLst>
          </p:cNvPr>
          <p:cNvPicPr>
            <a:picLocks noChangeAspect="1"/>
          </p:cNvPicPr>
          <p:nvPr/>
        </p:nvPicPr>
        <p:blipFill rotWithShape="1">
          <a:blip r:embed="rId3"/>
          <a:srcRect l="24514" r="31005"/>
          <a:stretch/>
        </p:blipFill>
        <p:spPr>
          <a:xfrm>
            <a:off x="-7039" y="0"/>
            <a:ext cx="3437492" cy="5143500"/>
          </a:xfrm>
          <a:prstGeom prst="rect">
            <a:avLst/>
          </a:prstGeom>
        </p:spPr>
      </p:pic>
      <p:sp>
        <p:nvSpPr>
          <p:cNvPr id="2" name="Slide Number Placeholder 1">
            <a:extLst>
              <a:ext uri="{FF2B5EF4-FFF2-40B4-BE49-F238E27FC236}">
                <a16:creationId xmlns:a16="http://schemas.microsoft.com/office/drawing/2014/main" id="{4AF791B6-5A14-4C57-ACA9-878912F7CFF7}"/>
              </a:ext>
            </a:extLst>
          </p:cNvPr>
          <p:cNvSpPr>
            <a:spLocks noGrp="1"/>
          </p:cNvSpPr>
          <p:nvPr>
            <p:ph type="sldNum" sz="quarter" idx="10"/>
          </p:nvPr>
        </p:nvSpPr>
        <p:spPr>
          <a:xfrm>
            <a:off x="6860906" y="4758203"/>
            <a:ext cx="2057400" cy="273844"/>
          </a:xfrm>
        </p:spPr>
        <p:txBody>
          <a:bodyPr vert="horz" lIns="91440" tIns="45720" rIns="91440" bIns="45720" rtlCol="0" anchor="ctr">
            <a:normAutofit/>
          </a:bodyPr>
          <a:lstStyle/>
          <a:p>
            <a:pPr defTabSz="914400">
              <a:lnSpc>
                <a:spcPct val="90000"/>
              </a:lnSpc>
              <a:spcAft>
                <a:spcPts val="600"/>
              </a:spcAft>
              <a:defRPr/>
            </a:pPr>
            <a:fld id="{7ADEE066-A14F-4BD7-875D-4BDCBEA7B2DB}" type="slidenum">
              <a:rPr lang="en-US" smtClean="0">
                <a:solidFill>
                  <a:schemeClr val="tx1"/>
                </a:solidFill>
                <a:latin typeface="Calibri" panose="020F0502020204030204"/>
              </a:rPr>
              <a:pPr defTabSz="914400">
                <a:lnSpc>
                  <a:spcPct val="90000"/>
                </a:lnSpc>
                <a:spcAft>
                  <a:spcPts val="600"/>
                </a:spcAft>
                <a:defRPr/>
              </a:pPr>
              <a:t>7</a:t>
            </a:fld>
            <a:endParaRPr lang="en-US" dirty="0">
              <a:solidFill>
                <a:schemeClr val="tx1"/>
              </a:solidFill>
              <a:latin typeface="Calibri" panose="020F0502020204030204"/>
            </a:endParaRPr>
          </a:p>
        </p:txBody>
      </p:sp>
      <p:sp>
        <p:nvSpPr>
          <p:cNvPr id="4" name="Text Placeholder 3">
            <a:extLst>
              <a:ext uri="{FF2B5EF4-FFF2-40B4-BE49-F238E27FC236}">
                <a16:creationId xmlns:a16="http://schemas.microsoft.com/office/drawing/2014/main" id="{CF0AEABE-43D9-440B-82D1-F6756458D425}"/>
              </a:ext>
            </a:extLst>
          </p:cNvPr>
          <p:cNvSpPr>
            <a:spLocks noGrp="1"/>
          </p:cNvSpPr>
          <p:nvPr>
            <p:ph type="body" sz="quarter" idx="11"/>
          </p:nvPr>
        </p:nvSpPr>
        <p:spPr>
          <a:xfrm>
            <a:off x="4030062" y="222782"/>
            <a:ext cx="4512041" cy="687999"/>
          </a:xfrm>
        </p:spPr>
        <p:txBody>
          <a:bodyPr>
            <a:normAutofit lnSpcReduction="10000"/>
          </a:bodyPr>
          <a:lstStyle/>
          <a:p>
            <a:pPr marL="0" indent="0" algn="ctr">
              <a:lnSpc>
                <a:spcPct val="100000"/>
              </a:lnSpc>
              <a:spcBef>
                <a:spcPts val="0"/>
              </a:spcBef>
              <a:buNone/>
            </a:pPr>
            <a:r>
              <a:rPr lang="en-US" sz="2000" b="1" dirty="0">
                <a:solidFill>
                  <a:srgbClr val="008BCA"/>
                </a:solidFill>
              </a:rPr>
              <a:t>Top Social Determinants According to Health Plans</a:t>
            </a:r>
          </a:p>
        </p:txBody>
      </p:sp>
      <p:pic>
        <p:nvPicPr>
          <p:cNvPr id="3" name="Picture 2">
            <a:extLst>
              <a:ext uri="{FF2B5EF4-FFF2-40B4-BE49-F238E27FC236}">
                <a16:creationId xmlns:a16="http://schemas.microsoft.com/office/drawing/2014/main" id="{B56C8DD9-2CA7-4677-9A55-FC66289CDCE6}"/>
              </a:ext>
            </a:extLst>
          </p:cNvPr>
          <p:cNvPicPr>
            <a:picLocks noChangeAspect="1"/>
          </p:cNvPicPr>
          <p:nvPr/>
        </p:nvPicPr>
        <p:blipFill rotWithShape="1">
          <a:blip r:embed="rId4"/>
          <a:srcRect l="2799" r="3626"/>
          <a:stretch/>
        </p:blipFill>
        <p:spPr>
          <a:xfrm>
            <a:off x="3546937" y="1133563"/>
            <a:ext cx="5550420" cy="3603458"/>
          </a:xfrm>
          <a:prstGeom prst="rect">
            <a:avLst/>
          </a:prstGeom>
        </p:spPr>
      </p:pic>
      <p:sp>
        <p:nvSpPr>
          <p:cNvPr id="7" name="Rectangle 6">
            <a:extLst>
              <a:ext uri="{FF2B5EF4-FFF2-40B4-BE49-F238E27FC236}">
                <a16:creationId xmlns:a16="http://schemas.microsoft.com/office/drawing/2014/main" id="{8FA01612-2EB2-4E2F-8F22-CFF220BB7961}"/>
              </a:ext>
            </a:extLst>
          </p:cNvPr>
          <p:cNvSpPr/>
          <p:nvPr/>
        </p:nvSpPr>
        <p:spPr>
          <a:xfrm>
            <a:off x="3563071" y="4817073"/>
            <a:ext cx="4572000" cy="261610"/>
          </a:xfrm>
          <a:prstGeom prst="rect">
            <a:avLst/>
          </a:prstGeom>
        </p:spPr>
        <p:txBody>
          <a:bodyPr>
            <a:spAutoFit/>
          </a:bodyPr>
          <a:lstStyle/>
          <a:p>
            <a:r>
              <a:rPr lang="en-US" sz="1050" dirty="0"/>
              <a:t>Altruista Health Annual Payer Index Survey – 2020. </a:t>
            </a:r>
          </a:p>
        </p:txBody>
      </p:sp>
    </p:spTree>
    <p:extLst>
      <p:ext uri="{BB962C8B-B14F-4D97-AF65-F5344CB8AC3E}">
        <p14:creationId xmlns:p14="http://schemas.microsoft.com/office/powerpoint/2010/main" val="181014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E790D2-F921-465E-82D0-84E1834B73DE}"/>
              </a:ext>
            </a:extLst>
          </p:cNvPr>
          <p:cNvSpPr>
            <a:spLocks noGrp="1"/>
          </p:cNvSpPr>
          <p:nvPr>
            <p:ph type="sldNum" sz="quarter" idx="10"/>
          </p:nvPr>
        </p:nvSpPr>
        <p:spPr/>
        <p:txBody>
          <a:bodyPr/>
          <a:lstStyle/>
          <a:p>
            <a:fld id="{7ADEE066-A14F-4BD7-875D-4BDCBEA7B2DB}" type="slidenum">
              <a:rPr lang="en-US" smtClean="0"/>
              <a:t>8</a:t>
            </a:fld>
            <a:endParaRPr lang="en-US" dirty="0"/>
          </a:p>
        </p:txBody>
      </p:sp>
      <p:sp>
        <p:nvSpPr>
          <p:cNvPr id="4" name="Text Placeholder 3">
            <a:extLst>
              <a:ext uri="{FF2B5EF4-FFF2-40B4-BE49-F238E27FC236}">
                <a16:creationId xmlns:a16="http://schemas.microsoft.com/office/drawing/2014/main" id="{24E363EA-DF57-4ECC-B92D-46C3C4B91CC8}"/>
              </a:ext>
            </a:extLst>
          </p:cNvPr>
          <p:cNvSpPr>
            <a:spLocks noGrp="1"/>
          </p:cNvSpPr>
          <p:nvPr>
            <p:ph type="body" sz="quarter" idx="11"/>
          </p:nvPr>
        </p:nvSpPr>
        <p:spPr>
          <a:xfrm>
            <a:off x="4931764" y="834419"/>
            <a:ext cx="3815996" cy="3145992"/>
          </a:xfrm>
        </p:spPr>
        <p:txBody>
          <a:bodyPr/>
          <a:lstStyle/>
          <a:p>
            <a:pPr marL="0" indent="0">
              <a:lnSpc>
                <a:spcPct val="150000"/>
              </a:lnSpc>
              <a:buNone/>
            </a:pPr>
            <a:r>
              <a:rPr lang="en-US" sz="1800" dirty="0"/>
              <a:t>Research demonstrates that improving population health and achieving health equity will require broader approaches that address social, economic, and environmental factors that influence health.</a:t>
            </a:r>
          </a:p>
          <a:p>
            <a:pPr marL="0" indent="0">
              <a:buNone/>
            </a:pPr>
            <a:endParaRPr lang="en-US" sz="2000" dirty="0"/>
          </a:p>
          <a:p>
            <a:pPr marL="0" indent="0">
              <a:buNone/>
            </a:pPr>
            <a:r>
              <a:rPr lang="en-US" sz="1800" b="1" dirty="0"/>
              <a:t>Kaiser Family Foundation</a:t>
            </a:r>
          </a:p>
        </p:txBody>
      </p:sp>
      <p:pic>
        <p:nvPicPr>
          <p:cNvPr id="8" name="Picture 7">
            <a:extLst>
              <a:ext uri="{FF2B5EF4-FFF2-40B4-BE49-F238E27FC236}">
                <a16:creationId xmlns:a16="http://schemas.microsoft.com/office/drawing/2014/main" id="{56632726-97D5-4A1C-9D9D-C851CA4E2E44}"/>
              </a:ext>
            </a:extLst>
          </p:cNvPr>
          <p:cNvPicPr>
            <a:picLocks noChangeAspect="1"/>
          </p:cNvPicPr>
          <p:nvPr/>
        </p:nvPicPr>
        <p:blipFill>
          <a:blip r:embed="rId2"/>
          <a:stretch>
            <a:fillRect/>
          </a:stretch>
        </p:blipFill>
        <p:spPr>
          <a:xfrm>
            <a:off x="6321" y="182966"/>
            <a:ext cx="4777567" cy="4777567"/>
          </a:xfrm>
          <a:prstGeom prst="rect">
            <a:avLst/>
          </a:prstGeom>
        </p:spPr>
      </p:pic>
    </p:spTree>
    <p:extLst>
      <p:ext uri="{BB962C8B-B14F-4D97-AF65-F5344CB8AC3E}">
        <p14:creationId xmlns:p14="http://schemas.microsoft.com/office/powerpoint/2010/main" val="1543144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091E-0E8E-4878-9C34-4753F1A17753}"/>
              </a:ext>
            </a:extLst>
          </p:cNvPr>
          <p:cNvSpPr>
            <a:spLocks noGrp="1"/>
          </p:cNvSpPr>
          <p:nvPr>
            <p:ph type="title"/>
          </p:nvPr>
        </p:nvSpPr>
        <p:spPr/>
        <p:txBody>
          <a:bodyPr/>
          <a:lstStyle/>
          <a:p>
            <a:r>
              <a:rPr lang="en-US" b="1" dirty="0"/>
              <a:t>Evolution of SDOH Capabilities</a:t>
            </a:r>
          </a:p>
        </p:txBody>
      </p:sp>
      <p:sp>
        <p:nvSpPr>
          <p:cNvPr id="3" name="Slide Number Placeholder 2">
            <a:extLst>
              <a:ext uri="{FF2B5EF4-FFF2-40B4-BE49-F238E27FC236}">
                <a16:creationId xmlns:a16="http://schemas.microsoft.com/office/drawing/2014/main" id="{6B13EB0B-4471-4BCC-B6D8-23352D0E2AC4}"/>
              </a:ext>
            </a:extLst>
          </p:cNvPr>
          <p:cNvSpPr>
            <a:spLocks noGrp="1"/>
          </p:cNvSpPr>
          <p:nvPr>
            <p:ph type="sldNum" sz="quarter" idx="10"/>
          </p:nvPr>
        </p:nvSpPr>
        <p:spPr/>
        <p:txBody>
          <a:bodyPr/>
          <a:lstStyle/>
          <a:p>
            <a:fld id="{7ADEE066-A14F-4BD7-875D-4BDCBEA7B2DB}" type="slidenum">
              <a:rPr lang="en-US" smtClean="0"/>
              <a:t>9</a:t>
            </a:fld>
            <a:endParaRPr lang="en-US" dirty="0"/>
          </a:p>
        </p:txBody>
      </p:sp>
      <p:graphicFrame>
        <p:nvGraphicFramePr>
          <p:cNvPr id="4" name="Diagram 3">
            <a:extLst>
              <a:ext uri="{FF2B5EF4-FFF2-40B4-BE49-F238E27FC236}">
                <a16:creationId xmlns:a16="http://schemas.microsoft.com/office/drawing/2014/main" id="{2E0FFE83-61D9-4007-B349-A18285B5D207}"/>
              </a:ext>
            </a:extLst>
          </p:cNvPr>
          <p:cNvGraphicFramePr/>
          <p:nvPr>
            <p:extLst>
              <p:ext uri="{D42A27DB-BD31-4B8C-83A1-F6EECF244321}">
                <p14:modId xmlns:p14="http://schemas.microsoft.com/office/powerpoint/2010/main" val="2186898554"/>
              </p:ext>
            </p:extLst>
          </p:nvPr>
        </p:nvGraphicFramePr>
        <p:xfrm>
          <a:off x="1176927" y="307194"/>
          <a:ext cx="6600669" cy="4164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Table 12">
            <a:extLst>
              <a:ext uri="{FF2B5EF4-FFF2-40B4-BE49-F238E27FC236}">
                <a16:creationId xmlns:a16="http://schemas.microsoft.com/office/drawing/2014/main" id="{6EC93E8E-ED2E-4CA7-91E2-A288D09123F5}"/>
              </a:ext>
            </a:extLst>
          </p:cNvPr>
          <p:cNvGraphicFramePr>
            <a:graphicFrameLocks noGrp="1"/>
          </p:cNvGraphicFramePr>
          <p:nvPr>
            <p:extLst>
              <p:ext uri="{D42A27DB-BD31-4B8C-83A1-F6EECF244321}">
                <p14:modId xmlns:p14="http://schemas.microsoft.com/office/powerpoint/2010/main" val="2882988015"/>
              </p:ext>
            </p:extLst>
          </p:nvPr>
        </p:nvGraphicFramePr>
        <p:xfrm>
          <a:off x="1976669" y="4192616"/>
          <a:ext cx="4912326" cy="279339"/>
        </p:xfrm>
        <a:graphic>
          <a:graphicData uri="http://schemas.openxmlformats.org/drawingml/2006/table">
            <a:tbl>
              <a:tblPr firstRow="1" bandRow="1">
                <a:tableStyleId>{5C22544A-7EE6-4342-B048-85BDC9FD1C3A}</a:tableStyleId>
              </a:tblPr>
              <a:tblGrid>
                <a:gridCol w="545814">
                  <a:extLst>
                    <a:ext uri="{9D8B030D-6E8A-4147-A177-3AD203B41FA5}">
                      <a16:colId xmlns:a16="http://schemas.microsoft.com/office/drawing/2014/main" val="682170499"/>
                    </a:ext>
                  </a:extLst>
                </a:gridCol>
                <a:gridCol w="545814">
                  <a:extLst>
                    <a:ext uri="{9D8B030D-6E8A-4147-A177-3AD203B41FA5}">
                      <a16:colId xmlns:a16="http://schemas.microsoft.com/office/drawing/2014/main" val="810169136"/>
                    </a:ext>
                  </a:extLst>
                </a:gridCol>
                <a:gridCol w="545814">
                  <a:extLst>
                    <a:ext uri="{9D8B030D-6E8A-4147-A177-3AD203B41FA5}">
                      <a16:colId xmlns:a16="http://schemas.microsoft.com/office/drawing/2014/main" val="963166117"/>
                    </a:ext>
                  </a:extLst>
                </a:gridCol>
                <a:gridCol w="545814">
                  <a:extLst>
                    <a:ext uri="{9D8B030D-6E8A-4147-A177-3AD203B41FA5}">
                      <a16:colId xmlns:a16="http://schemas.microsoft.com/office/drawing/2014/main" val="4023162713"/>
                    </a:ext>
                  </a:extLst>
                </a:gridCol>
                <a:gridCol w="545814">
                  <a:extLst>
                    <a:ext uri="{9D8B030D-6E8A-4147-A177-3AD203B41FA5}">
                      <a16:colId xmlns:a16="http://schemas.microsoft.com/office/drawing/2014/main" val="2415691778"/>
                    </a:ext>
                  </a:extLst>
                </a:gridCol>
                <a:gridCol w="545814">
                  <a:extLst>
                    <a:ext uri="{9D8B030D-6E8A-4147-A177-3AD203B41FA5}">
                      <a16:colId xmlns:a16="http://schemas.microsoft.com/office/drawing/2014/main" val="2469608172"/>
                    </a:ext>
                  </a:extLst>
                </a:gridCol>
                <a:gridCol w="545814">
                  <a:extLst>
                    <a:ext uri="{9D8B030D-6E8A-4147-A177-3AD203B41FA5}">
                      <a16:colId xmlns:a16="http://schemas.microsoft.com/office/drawing/2014/main" val="40698396"/>
                    </a:ext>
                  </a:extLst>
                </a:gridCol>
                <a:gridCol w="545814">
                  <a:extLst>
                    <a:ext uri="{9D8B030D-6E8A-4147-A177-3AD203B41FA5}">
                      <a16:colId xmlns:a16="http://schemas.microsoft.com/office/drawing/2014/main" val="2908242981"/>
                    </a:ext>
                  </a:extLst>
                </a:gridCol>
                <a:gridCol w="545814">
                  <a:extLst>
                    <a:ext uri="{9D8B030D-6E8A-4147-A177-3AD203B41FA5}">
                      <a16:colId xmlns:a16="http://schemas.microsoft.com/office/drawing/2014/main" val="2684246937"/>
                    </a:ext>
                  </a:extLst>
                </a:gridCol>
              </a:tblGrid>
              <a:tr h="279339">
                <a:tc>
                  <a:txBody>
                    <a:bodyPr/>
                    <a:lstStyle/>
                    <a:p>
                      <a:pPr algn="ctr"/>
                      <a:r>
                        <a:rPr lang="en-US" sz="1050" b="0" dirty="0">
                          <a:solidFill>
                            <a:schemeClr val="tx1"/>
                          </a:solidFill>
                        </a:rPr>
                        <a:t>2013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050" b="0" dirty="0">
                          <a:solidFill>
                            <a:schemeClr val="tx1"/>
                          </a:solidFill>
                        </a:rPr>
                        <a:t>2014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050" b="0" dirty="0">
                          <a:solidFill>
                            <a:schemeClr val="tx1"/>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050" b="0" dirty="0">
                          <a:solidFill>
                            <a:schemeClr val="tx1"/>
                          </a:solidFill>
                        </a:rPr>
                        <a:t>2016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050" b="0" dirty="0">
                          <a:solidFill>
                            <a:schemeClr val="tx1"/>
                          </a:solidFill>
                        </a:rPr>
                        <a:t>2017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050" b="0" dirty="0">
                          <a:solidFill>
                            <a:schemeClr val="tx1"/>
                          </a:solidFill>
                        </a:rPr>
                        <a:t>2018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050" b="0" dirty="0">
                          <a:solidFill>
                            <a:schemeClr val="tx1"/>
                          </a:solidFill>
                        </a:rPr>
                        <a:t>2019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050" b="0" dirty="0">
                          <a:solidFill>
                            <a:schemeClr val="tx1"/>
                          </a:solidFill>
                        </a:rPr>
                        <a:t>2020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1050" b="0" dirty="0">
                          <a:solidFill>
                            <a:schemeClr val="tx1"/>
                          </a:solidFill>
                        </a:rPr>
                        <a:t>2021</a:t>
                      </a: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8BCA"/>
                    </a:solidFill>
                  </a:tcPr>
                </a:tc>
                <a:extLst>
                  <a:ext uri="{0D108BD9-81ED-4DB2-BD59-A6C34878D82A}">
                    <a16:rowId xmlns:a16="http://schemas.microsoft.com/office/drawing/2014/main" val="2979447561"/>
                  </a:ext>
                </a:extLst>
              </a:tr>
            </a:tbl>
          </a:graphicData>
        </a:graphic>
      </p:graphicFrame>
      <p:sp>
        <p:nvSpPr>
          <p:cNvPr id="13" name="TextBox 12">
            <a:extLst>
              <a:ext uri="{FF2B5EF4-FFF2-40B4-BE49-F238E27FC236}">
                <a16:creationId xmlns:a16="http://schemas.microsoft.com/office/drawing/2014/main" id="{9F88ACA0-41D6-4578-9790-7F833E31EFC4}"/>
              </a:ext>
            </a:extLst>
          </p:cNvPr>
          <p:cNvSpPr txBox="1"/>
          <p:nvPr/>
        </p:nvSpPr>
        <p:spPr>
          <a:xfrm>
            <a:off x="3048089" y="3191787"/>
            <a:ext cx="2158584" cy="307777"/>
          </a:xfrm>
          <a:prstGeom prst="rect">
            <a:avLst/>
          </a:prstGeom>
          <a:noFill/>
        </p:spPr>
        <p:txBody>
          <a:bodyPr wrap="square" rtlCol="0">
            <a:spAutoFit/>
          </a:bodyPr>
          <a:lstStyle/>
          <a:p>
            <a:r>
              <a:rPr lang="en-US" sz="1400" dirty="0"/>
              <a:t>SDOH Search and Referral</a:t>
            </a:r>
          </a:p>
        </p:txBody>
      </p:sp>
      <p:sp>
        <p:nvSpPr>
          <p:cNvPr id="14" name="TextBox 13">
            <a:extLst>
              <a:ext uri="{FF2B5EF4-FFF2-40B4-BE49-F238E27FC236}">
                <a16:creationId xmlns:a16="http://schemas.microsoft.com/office/drawing/2014/main" id="{CEBDE153-2EBB-42B0-A75D-79614390347B}"/>
              </a:ext>
            </a:extLst>
          </p:cNvPr>
          <p:cNvSpPr txBox="1"/>
          <p:nvPr/>
        </p:nvSpPr>
        <p:spPr>
          <a:xfrm>
            <a:off x="6139409" y="1943538"/>
            <a:ext cx="1767903" cy="1600438"/>
          </a:xfrm>
          <a:prstGeom prst="rect">
            <a:avLst/>
          </a:prstGeom>
          <a:noFill/>
        </p:spPr>
        <p:txBody>
          <a:bodyPr wrap="square" rtlCol="0">
            <a:spAutoFit/>
          </a:bodyPr>
          <a:lstStyle/>
          <a:p>
            <a:r>
              <a:rPr lang="en-US" sz="1400" dirty="0"/>
              <a:t>Purpose-driven, accountable, contracted networks</a:t>
            </a:r>
          </a:p>
          <a:p>
            <a:endParaRPr lang="en-US" sz="1400" dirty="0"/>
          </a:p>
          <a:p>
            <a:r>
              <a:rPr lang="en-US" sz="1400" dirty="0"/>
              <a:t>Data-enable effectiveness and outcomes analytics</a:t>
            </a:r>
          </a:p>
        </p:txBody>
      </p:sp>
      <p:sp>
        <p:nvSpPr>
          <p:cNvPr id="15" name="TextBox 14">
            <a:extLst>
              <a:ext uri="{FF2B5EF4-FFF2-40B4-BE49-F238E27FC236}">
                <a16:creationId xmlns:a16="http://schemas.microsoft.com/office/drawing/2014/main" id="{066CC82B-F52D-4D54-9A8F-4A3C59AD2F32}"/>
              </a:ext>
            </a:extLst>
          </p:cNvPr>
          <p:cNvSpPr txBox="1"/>
          <p:nvPr/>
        </p:nvSpPr>
        <p:spPr>
          <a:xfrm>
            <a:off x="154486" y="3084066"/>
            <a:ext cx="1767903" cy="523220"/>
          </a:xfrm>
          <a:prstGeom prst="rect">
            <a:avLst/>
          </a:prstGeom>
          <a:noFill/>
        </p:spPr>
        <p:txBody>
          <a:bodyPr wrap="square" rtlCol="0">
            <a:spAutoFit/>
          </a:bodyPr>
          <a:lstStyle/>
          <a:p>
            <a:r>
              <a:rPr lang="en-US" sz="1400" b="1" dirty="0"/>
              <a:t>Community resources</a:t>
            </a:r>
          </a:p>
        </p:txBody>
      </p:sp>
      <p:sp>
        <p:nvSpPr>
          <p:cNvPr id="16" name="TextBox 15">
            <a:extLst>
              <a:ext uri="{FF2B5EF4-FFF2-40B4-BE49-F238E27FC236}">
                <a16:creationId xmlns:a16="http://schemas.microsoft.com/office/drawing/2014/main" id="{A5462B64-B02B-45B6-B89C-0A09A2B1D663}"/>
              </a:ext>
            </a:extLst>
          </p:cNvPr>
          <p:cNvSpPr txBox="1"/>
          <p:nvPr/>
        </p:nvSpPr>
        <p:spPr>
          <a:xfrm>
            <a:off x="7859713" y="899847"/>
            <a:ext cx="1203914" cy="1169551"/>
          </a:xfrm>
          <a:prstGeom prst="rect">
            <a:avLst/>
          </a:prstGeom>
          <a:noFill/>
        </p:spPr>
        <p:txBody>
          <a:bodyPr wrap="square" rtlCol="0">
            <a:spAutoFit/>
          </a:bodyPr>
          <a:lstStyle/>
          <a:p>
            <a:r>
              <a:rPr lang="en-US" sz="1400" b="1" dirty="0"/>
              <a:t>Purpose-built SDOH networks that drive value</a:t>
            </a:r>
          </a:p>
        </p:txBody>
      </p:sp>
    </p:spTree>
    <p:extLst>
      <p:ext uri="{BB962C8B-B14F-4D97-AF65-F5344CB8AC3E}">
        <p14:creationId xmlns:p14="http://schemas.microsoft.com/office/powerpoint/2010/main" val="2720755446"/>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0,130, 20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Break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103B4C474DD344B53CDB10D9AE7624" ma:contentTypeVersion="15" ma:contentTypeDescription="Create a new document." ma:contentTypeScope="" ma:versionID="f8e186dd6b57c07229ec362666be6158">
  <xsd:schema xmlns:xsd="http://www.w3.org/2001/XMLSchema" xmlns:xs="http://www.w3.org/2001/XMLSchema" xmlns:p="http://schemas.microsoft.com/office/2006/metadata/properties" xmlns:ns1="http://schemas.microsoft.com/sharepoint/v3" xmlns:ns3="db6f4e8d-1479-43b4-b4aa-654de65c17ce" xmlns:ns4="ccaabf84-dd16-4c07-85df-4afe8e5cdeac" targetNamespace="http://schemas.microsoft.com/office/2006/metadata/properties" ma:root="true" ma:fieldsID="417a9ceac583a6bf5ed21488b2233d31" ns1:_="" ns3:_="" ns4:_="">
    <xsd:import namespace="http://schemas.microsoft.com/sharepoint/v3"/>
    <xsd:import namespace="db6f4e8d-1479-43b4-b4aa-654de65c17ce"/>
    <xsd:import namespace="ccaabf84-dd16-4c07-85df-4afe8e5cdea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1:_ip_UnifiedCompliancePolicyProperties" minOccurs="0"/>
                <xsd:element ref="ns1:_ip_UnifiedCompliancePolicyUIAction"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6f4e8d-1479-43b4-b4aa-654de65c17c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aabf84-dd16-4c07-85df-4afe8e5cdea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FCD84C-8BDB-454A-BB4F-2B26327077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6f4e8d-1479-43b4-b4aa-654de65c17ce"/>
    <ds:schemaRef ds:uri="ccaabf84-dd16-4c07-85df-4afe8e5cde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 ds:uri="db6f4e8d-1479-43b4-b4aa-654de65c17ce"/>
    <ds:schemaRef ds:uri="http://schemas.openxmlformats.org/package/2006/metadata/core-properties"/>
    <ds:schemaRef ds:uri="ccaabf84-dd16-4c07-85df-4afe8e5cdeac"/>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TotalTime>
  <Words>752</Words>
  <Application>Microsoft Office PowerPoint</Application>
  <PresentationFormat>On-screen Show (16:9)</PresentationFormat>
  <Paragraphs>124</Paragraphs>
  <Slides>13</Slides>
  <Notes>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13</vt:i4>
      </vt:variant>
    </vt:vector>
  </HeadingPairs>
  <TitlesOfParts>
    <vt:vector size="26" baseType="lpstr">
      <vt:lpstr>Arial</vt:lpstr>
      <vt:lpstr>Calibri</vt:lpstr>
      <vt:lpstr>Calibri Light</vt:lpstr>
      <vt:lpstr>Calibri Regular</vt:lpstr>
      <vt:lpstr>Century Gothic</vt:lpstr>
      <vt:lpstr>Open Sans</vt:lpstr>
      <vt:lpstr>Times New Roman</vt:lpstr>
      <vt:lpstr>Wingdings</vt:lpstr>
      <vt:lpstr>Cover</vt:lpstr>
      <vt:lpstr>Custom Design</vt:lpstr>
      <vt:lpstr>2_Custom Design</vt:lpstr>
      <vt:lpstr>Section Break 1</vt:lpstr>
      <vt:lpstr>1_Custom Design</vt:lpstr>
      <vt:lpstr>Social Determinants of Health</vt:lpstr>
      <vt:lpstr>About Altruista Health</vt:lpstr>
      <vt:lpstr>GuidingCare drives superior outcomes in a value-based, patient-centric ecosystem. </vt:lpstr>
      <vt:lpstr>GuidingCare by the Numbers</vt:lpstr>
      <vt:lpstr>PowerPoint Presentation</vt:lpstr>
      <vt:lpstr>SDOH Impact</vt:lpstr>
      <vt:lpstr>PowerPoint Presentation</vt:lpstr>
      <vt:lpstr>PowerPoint Presentation</vt:lpstr>
      <vt:lpstr>Evolution of SDOH Capabilities</vt:lpstr>
      <vt:lpstr>How GuidingCare Addresses SDOH</vt:lpstr>
      <vt:lpstr>Finding a Community Provider or Resource</vt:lpstr>
      <vt:lpstr>Real-time Updates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Determinants of Health</dc:title>
  <dc:creator>Lori Taylor</dc:creator>
  <cp:lastModifiedBy>Lori Taylor</cp:lastModifiedBy>
  <cp:revision>1</cp:revision>
  <dcterms:created xsi:type="dcterms:W3CDTF">2021-02-18T17:43:17Z</dcterms:created>
  <dcterms:modified xsi:type="dcterms:W3CDTF">2021-02-18T19:11:53Z</dcterms:modified>
</cp:coreProperties>
</file>